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06"/>
  </p:notesMasterIdLst>
  <p:sldIdLst>
    <p:sldId id="256" r:id="rId5"/>
    <p:sldId id="264" r:id="rId6"/>
    <p:sldId id="298" r:id="rId7"/>
    <p:sldId id="265" r:id="rId8"/>
    <p:sldId id="292" r:id="rId9"/>
    <p:sldId id="293" r:id="rId10"/>
    <p:sldId id="294" r:id="rId11"/>
    <p:sldId id="295" r:id="rId12"/>
    <p:sldId id="296" r:id="rId13"/>
    <p:sldId id="297" r:id="rId14"/>
    <p:sldId id="302" r:id="rId15"/>
    <p:sldId id="303" r:id="rId16"/>
    <p:sldId id="304" r:id="rId17"/>
    <p:sldId id="305" r:id="rId18"/>
    <p:sldId id="306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20" r:id="rId29"/>
    <p:sldId id="323" r:id="rId30"/>
    <p:sldId id="324" r:id="rId31"/>
    <p:sldId id="327" r:id="rId32"/>
    <p:sldId id="299" r:id="rId33"/>
    <p:sldId id="331" r:id="rId34"/>
    <p:sldId id="328" r:id="rId35"/>
    <p:sldId id="333" r:id="rId36"/>
    <p:sldId id="335" r:id="rId37"/>
    <p:sldId id="336" r:id="rId38"/>
    <p:sldId id="337" r:id="rId39"/>
    <p:sldId id="338" r:id="rId40"/>
    <p:sldId id="339" r:id="rId41"/>
    <p:sldId id="280" r:id="rId42"/>
    <p:sldId id="289" r:id="rId43"/>
    <p:sldId id="290" r:id="rId44"/>
    <p:sldId id="291" r:id="rId45"/>
    <p:sldId id="319" r:id="rId46"/>
    <p:sldId id="322" r:id="rId47"/>
    <p:sldId id="325" r:id="rId48"/>
    <p:sldId id="326" r:id="rId49"/>
    <p:sldId id="330" r:id="rId50"/>
    <p:sldId id="332" r:id="rId51"/>
    <p:sldId id="334" r:id="rId52"/>
    <p:sldId id="340" r:id="rId53"/>
    <p:sldId id="341" r:id="rId54"/>
    <p:sldId id="344" r:id="rId55"/>
    <p:sldId id="346" r:id="rId56"/>
    <p:sldId id="348" r:id="rId57"/>
    <p:sldId id="350" r:id="rId58"/>
    <p:sldId id="355" r:id="rId59"/>
    <p:sldId id="358" r:id="rId60"/>
    <p:sldId id="356" r:id="rId61"/>
    <p:sldId id="357" r:id="rId62"/>
    <p:sldId id="300" r:id="rId63"/>
    <p:sldId id="259" r:id="rId64"/>
    <p:sldId id="269" r:id="rId65"/>
    <p:sldId id="270" r:id="rId66"/>
    <p:sldId id="271" r:id="rId67"/>
    <p:sldId id="278" r:id="rId68"/>
    <p:sldId id="272" r:id="rId69"/>
    <p:sldId id="286" r:id="rId70"/>
    <p:sldId id="273" r:id="rId71"/>
    <p:sldId id="274" r:id="rId72"/>
    <p:sldId id="287" r:id="rId73"/>
    <p:sldId id="275" r:id="rId74"/>
    <p:sldId id="276" r:id="rId75"/>
    <p:sldId id="307" r:id="rId76"/>
    <p:sldId id="308" r:id="rId77"/>
    <p:sldId id="277" r:id="rId78"/>
    <p:sldId id="301" r:id="rId79"/>
    <p:sldId id="345" r:id="rId80"/>
    <p:sldId id="260" r:id="rId81"/>
    <p:sldId id="351" r:id="rId82"/>
    <p:sldId id="359" r:id="rId83"/>
    <p:sldId id="354" r:id="rId84"/>
    <p:sldId id="362" r:id="rId85"/>
    <p:sldId id="363" r:id="rId86"/>
    <p:sldId id="364" r:id="rId87"/>
    <p:sldId id="366" r:id="rId88"/>
    <p:sldId id="368" r:id="rId89"/>
    <p:sldId id="369" r:id="rId90"/>
    <p:sldId id="370" r:id="rId91"/>
    <p:sldId id="367" r:id="rId92"/>
    <p:sldId id="373" r:id="rId93"/>
    <p:sldId id="377" r:id="rId94"/>
    <p:sldId id="375" r:id="rId95"/>
    <p:sldId id="376" r:id="rId96"/>
    <p:sldId id="342" r:id="rId97"/>
    <p:sldId id="378" r:id="rId98"/>
    <p:sldId id="379" r:id="rId99"/>
    <p:sldId id="380" r:id="rId100"/>
    <p:sldId id="343" r:id="rId101"/>
    <p:sldId id="371" r:id="rId102"/>
    <p:sldId id="372" r:id="rId103"/>
    <p:sldId id="261" r:id="rId104"/>
    <p:sldId id="381" r:id="rId105"/>
  </p:sldIdLst>
  <p:sldSz cx="12192000" cy="6858000"/>
  <p:notesSz cx="6858000" cy="9144000"/>
  <p:embeddedFontLst>
    <p:embeddedFont>
      <p:font typeface="Malgun Gothic" panose="020B0503020000020004" pitchFamily="50" charset="-127"/>
      <p:regular r:id="rId107"/>
      <p:bold r:id="rId108"/>
    </p:embeddedFont>
    <p:embeddedFont>
      <p:font typeface="Malgun Gothic" panose="020B0503020000020004" pitchFamily="50" charset="-127"/>
      <p:regular r:id="rId107"/>
      <p:bold r:id="rId108"/>
    </p:embeddedFont>
    <p:embeddedFont>
      <p:font typeface="D2Coding" panose="020B0609020101020101" pitchFamily="49" charset="-127"/>
      <p:regular r:id="rId109"/>
      <p:bold r:id="rId110"/>
    </p:embeddedFont>
    <p:embeddedFont>
      <p:font typeface="D2Coding ligature" panose="020B0609020101020101" pitchFamily="49" charset="-127"/>
      <p:regular r:id="rId111"/>
      <p:bold r:id="rId112"/>
    </p:embeddedFont>
    <p:embeddedFont>
      <p:font typeface="나눔스퀘어 네오 Bold" panose="00000800000000000000" pitchFamily="2" charset="-127"/>
      <p:bold r:id="rId1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lwkr" id="{57DBE746-DDF6-4681-8D94-4D7C1600B32E}">
          <p14:sldIdLst>
            <p14:sldId id="256"/>
            <p14:sldId id="264"/>
            <p14:sldId id="298"/>
          </p14:sldIdLst>
        </p14:section>
        <p14:section name="2.3-2.4.2" id="{89A12AB5-0691-4895-8BF4-0E3E78EB6DF1}">
          <p14:sldIdLst>
            <p14:sldId id="265"/>
            <p14:sldId id="292"/>
            <p14:sldId id="293"/>
            <p14:sldId id="294"/>
            <p14:sldId id="295"/>
            <p14:sldId id="296"/>
            <p14:sldId id="297"/>
            <p14:sldId id="302"/>
            <p14:sldId id="303"/>
            <p14:sldId id="304"/>
            <p14:sldId id="305"/>
            <p14:sldId id="306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20"/>
            <p14:sldId id="323"/>
            <p14:sldId id="324"/>
            <p14:sldId id="327"/>
            <p14:sldId id="299"/>
            <p14:sldId id="331"/>
            <p14:sldId id="328"/>
            <p14:sldId id="333"/>
            <p14:sldId id="335"/>
            <p14:sldId id="336"/>
            <p14:sldId id="337"/>
            <p14:sldId id="338"/>
            <p14:sldId id="339"/>
          </p14:sldIdLst>
        </p14:section>
        <p14:section name="2.4.3-2.4.6" id="{4353E6E2-054C-4986-90DE-319B4AF718EE}">
          <p14:sldIdLst>
            <p14:sldId id="280"/>
            <p14:sldId id="289"/>
            <p14:sldId id="290"/>
            <p14:sldId id="291"/>
            <p14:sldId id="319"/>
            <p14:sldId id="322"/>
            <p14:sldId id="325"/>
            <p14:sldId id="326"/>
            <p14:sldId id="330"/>
            <p14:sldId id="332"/>
            <p14:sldId id="334"/>
            <p14:sldId id="340"/>
            <p14:sldId id="341"/>
            <p14:sldId id="344"/>
            <p14:sldId id="346"/>
            <p14:sldId id="348"/>
            <p14:sldId id="350"/>
            <p14:sldId id="355"/>
            <p14:sldId id="358"/>
            <p14:sldId id="356"/>
            <p14:sldId id="357"/>
            <p14:sldId id="300"/>
          </p14:sldIdLst>
        </p14:section>
        <p14:section name="2.5.1-2.5.8" id="{56BDB4BC-A17F-4197-8684-E676CC533140}">
          <p14:sldIdLst>
            <p14:sldId id="259"/>
            <p14:sldId id="269"/>
            <p14:sldId id="270"/>
            <p14:sldId id="271"/>
            <p14:sldId id="278"/>
            <p14:sldId id="272"/>
            <p14:sldId id="286"/>
            <p14:sldId id="273"/>
            <p14:sldId id="274"/>
            <p14:sldId id="287"/>
            <p14:sldId id="275"/>
            <p14:sldId id="276"/>
            <p14:sldId id="307"/>
            <p14:sldId id="308"/>
            <p14:sldId id="277"/>
            <p14:sldId id="301"/>
          </p14:sldIdLst>
        </p14:section>
        <p14:section name="2.6.1-2.6.3" id="{3C2EADB1-2197-4C6B-B391-C4E0086CC7A7}">
          <p14:sldIdLst>
            <p14:sldId id="345"/>
            <p14:sldId id="260"/>
            <p14:sldId id="351"/>
            <p14:sldId id="359"/>
            <p14:sldId id="354"/>
            <p14:sldId id="362"/>
            <p14:sldId id="363"/>
            <p14:sldId id="364"/>
            <p14:sldId id="366"/>
            <p14:sldId id="368"/>
            <p14:sldId id="369"/>
            <p14:sldId id="370"/>
            <p14:sldId id="367"/>
            <p14:sldId id="373"/>
            <p14:sldId id="377"/>
            <p14:sldId id="375"/>
            <p14:sldId id="376"/>
            <p14:sldId id="342"/>
            <p14:sldId id="378"/>
            <p14:sldId id="379"/>
            <p14:sldId id="380"/>
            <p14:sldId id="343"/>
            <p14:sldId id="371"/>
            <p14:sldId id="372"/>
          </p14:sldIdLst>
        </p14:section>
        <p14:section name="end" id="{291B1CD4-192B-4E0E-8CE0-FDB6F1506FDE}">
          <p14:sldIdLst>
            <p14:sldId id="261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261"/>
    <a:srgbClr val="249BD6"/>
    <a:srgbClr val="FA4646"/>
    <a:srgbClr val="2EDCFF"/>
    <a:srgbClr val="EB28C4"/>
    <a:srgbClr val="FF4400"/>
    <a:srgbClr val="26A35A"/>
    <a:srgbClr val="AA24D6"/>
    <a:srgbClr val="65B7E0"/>
    <a:srgbClr val="ED4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30182-254E-20B3-A636-878AF5738A1B}" v="1232" dt="2023-09-19T16:27:46.391"/>
    <p1510:client id="{8109402C-8BE0-121F-B3ED-29230B10C878}" v="1616" dt="2023-09-19T13:57:56.783"/>
    <p1510:client id="{84594A43-9135-4D08-A0F3-97D59834D3F5}" v="53" dt="2023-09-20T00:22:21.690"/>
    <p1510:client id="{84BEB442-E7CA-6C8A-EED8-136A46628035}" v="1123" dt="2023-09-19T13:33:06.134"/>
    <p1510:client id="{9EBF43D6-C8CA-4C8F-9E2B-0F8EFDFB8172}" v="2983" dt="2023-09-20T12:50:22.880"/>
    <p1510:client id="{E05A1C39-A58C-E2BD-56E6-E22E729CE231}" v="3062" dt="2023-09-19T15:34:08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20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6.fntdata"/><Relationship Id="rId16" Type="http://schemas.openxmlformats.org/officeDocument/2006/relationships/slide" Target="slides/slide12.xml"/><Relationship Id="rId107" Type="http://schemas.openxmlformats.org/officeDocument/2006/relationships/font" Target="fonts/font1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7.fntdata"/><Relationship Id="rId118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2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3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4.fntdata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5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8C30D-9104-4977-841B-9A7187489A48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453E6-E9A2-4EDE-8BBD-E1042220D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104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453E6-E9A2-4EDE-8BBD-E1042220D6D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453E6-E9A2-4EDE-8BBD-E1042220D6D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46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453E6-E9A2-4EDE-8BBD-E1042220D6D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934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924C0-B087-0ECD-18D6-D87521DEE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E1CFDA-2323-2A5A-F45D-7165C8820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55A2A-8C08-060D-48A5-FB70454B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AD609-C2E8-038C-0472-15A5901A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79EAE9-951F-35D4-E61D-96BE0CE8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4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F2D99-2FF3-DAB9-3AD1-B3C24BAB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442CCC-F94B-1957-BF6A-BB2999575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4C33B8-F917-8871-E222-82F4178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70C93B-291F-B0F2-DF0D-C2F0B1E65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9ADAF-83D5-6406-B76B-5F3E1F0D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4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91BBE7-56C9-8112-4041-8AE163163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1897D3-45E3-8AC5-D9D3-09616AB36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D0435-80AF-4054-BE95-D1418191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61B330-5DE8-3209-4EAB-48D1E5478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86C41-C211-1AF9-759A-2C112590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28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1922-6D74-C619-9524-39339DEF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5422F-E940-A255-471A-417BFFAC0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266E1-7A58-F7A7-06D1-E2343AEE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1F4F-E4C5-E702-23B6-8038A5D9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8F065-06C9-3F03-7A15-77E59EAA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66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2B2A8-1790-FA83-21B6-ED63F90F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58CED7-BFB6-D1C4-5F37-8FE633AE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AD6BD4-17D4-0999-625D-A694CFE7B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B8458-2759-5915-5A67-C37D2191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ABBD6-6798-67D0-B8F0-34066E21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6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7F999-CEF2-9191-95F4-BFB49298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4B713-6103-C763-7090-B32B66DB8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97F962-3B36-450A-2F76-EF81F8217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02409-3D7B-AACB-E964-76BCCD0E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FA8412-2A86-3810-8A63-9DACE0D5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EB135-F18D-B9FB-E7CC-04DED176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9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FA03E-3AD2-7B5D-60CA-A297CE47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00E37A-31EA-1512-E690-E38641E14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BDCB74-6E77-794A-4960-E752641C7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A94B8B-CF4F-701C-3D48-C78EB1021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1488CD-EE8D-0D5A-7839-0B5CA57CA2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E4202F-8691-3492-4AAD-AE7C49D4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2384D7-708E-B82E-2E8F-5F49CFF3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5D7B62-E458-C633-4E65-A96D8F17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8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06D12-A4FD-16E7-E9F1-D1B2C147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2D8788-E918-B559-30B6-BE29DC757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3E2057-9886-402A-00A4-496C8411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726E6C-DE85-CEFB-1A78-7C89D4C8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36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B0501E-3A43-72D1-0B6A-B65032E7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E6CBD8-D847-2B94-86FF-63DB923C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833CAA-2359-9678-FE25-A73372B5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09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B11EA-9C05-E28C-609A-2FCA7911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884E6-AF14-6603-C080-C3C6E308A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74A2B7-6C45-98BE-91FD-C47DC5322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3FE3C6-1B47-19E2-7598-D69B9BA7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326FDA-4303-9948-D651-91353328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997AEB-6150-A2BD-103A-FB61061FD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02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3A522-5CF0-632C-E7DE-BFFC4666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A7FFC2-A085-12E7-268C-B53E92A77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DF7B77-BD4F-EAAD-747B-0C907D53C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B301F2-E37B-4DDD-F9C4-B4674D67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1AFB63-C69B-95D1-C036-D41C6B44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2D60BF-280F-D2B5-32DF-4E69B8E4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5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D8C800-FDB5-B542-B3C6-6500A39D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6E775E-F008-9284-86F1-7F5915A91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83311-8D30-3B5B-D64C-FB583D746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31489-0B63-45EA-A19D-BCF77206A31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A3DD8-FF7B-46A1-AB2F-EA584C874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DD367-8716-FBCB-CE03-33C1B6C01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660CA-59BA-4F71-9FF5-2FB61D0FFB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7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9F3C16-3075-216C-89D7-332685C6B904}"/>
              </a:ext>
            </a:extLst>
          </p:cNvPr>
          <p:cNvGrpSpPr/>
          <p:nvPr/>
        </p:nvGrpSpPr>
        <p:grpSpPr>
          <a:xfrm>
            <a:off x="3439672" y="835649"/>
            <a:ext cx="4724830" cy="3547485"/>
            <a:chOff x="3378899" y="742152"/>
            <a:chExt cx="4724830" cy="354748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2EAFD4B-FF22-06AD-8FCD-97F8F25C1C32}"/>
                </a:ext>
              </a:extLst>
            </p:cNvPr>
            <p:cNvSpPr/>
            <p:nvPr/>
          </p:nvSpPr>
          <p:spPr>
            <a:xfrm>
              <a:off x="6536187" y="2674198"/>
              <a:ext cx="1567542" cy="1615439"/>
            </a:xfrm>
            <a:prstGeom prst="ellipse">
              <a:avLst/>
            </a:prstGeom>
            <a:solidFill>
              <a:srgbClr val="65B7E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62626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7564968-6BE5-1968-AAB1-B4995062AEA2}"/>
                </a:ext>
              </a:extLst>
            </p:cNvPr>
            <p:cNvSpPr/>
            <p:nvPr/>
          </p:nvSpPr>
          <p:spPr>
            <a:xfrm>
              <a:off x="3378899" y="742152"/>
              <a:ext cx="2155370" cy="2220684"/>
            </a:xfrm>
            <a:prstGeom prst="ellipse">
              <a:avLst/>
            </a:prstGeom>
            <a:solidFill>
              <a:srgbClr val="F27261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62626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B30081-639B-D13F-3D8C-EFA7D9836B51}"/>
                </a:ext>
              </a:extLst>
            </p:cNvPr>
            <p:cNvGrpSpPr/>
            <p:nvPr/>
          </p:nvGrpSpPr>
          <p:grpSpPr>
            <a:xfrm>
              <a:off x="4223629" y="1273374"/>
              <a:ext cx="3683725" cy="2967277"/>
              <a:chOff x="3779519" y="879565"/>
              <a:chExt cx="3683725" cy="296727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0010BB5-B3F9-85DC-1DCC-71B97BB5D79C}"/>
                  </a:ext>
                </a:extLst>
              </p:cNvPr>
              <p:cNvGrpSpPr/>
              <p:nvPr/>
            </p:nvGrpSpPr>
            <p:grpSpPr>
              <a:xfrm>
                <a:off x="3779519" y="879565"/>
                <a:ext cx="3683725" cy="2967277"/>
                <a:chOff x="3605348" y="679268"/>
                <a:chExt cx="3683725" cy="2967277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F0071D-A657-E247-F684-D8CC4707A647}"/>
                    </a:ext>
                  </a:extLst>
                </p:cNvPr>
                <p:cNvSpPr txBox="1"/>
                <p:nvPr/>
              </p:nvSpPr>
              <p:spPr>
                <a:xfrm>
                  <a:off x="3605348" y="679268"/>
                  <a:ext cx="3548742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ko-KR" altLang="en-US" sz="6600" b="1" dirty="0">
                      <a:solidFill>
                        <a:srgbClr val="262626"/>
                      </a:solidFill>
                      <a:latin typeface="D2Coding ligature"/>
                    </a:rPr>
                    <a:t>Data </a:t>
                  </a:r>
                  <a:endParaRPr lang="ko-KR" sz="6600" b="1" dirty="0">
                    <a:solidFill>
                      <a:srgbClr val="262626"/>
                    </a:solidFill>
                    <a:latin typeface="D2Coding ligature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940D2A-E97F-782E-E928-416F8DA450CB}"/>
                    </a:ext>
                  </a:extLst>
                </p:cNvPr>
                <p:cNvSpPr txBox="1"/>
                <p:nvPr/>
              </p:nvSpPr>
              <p:spPr>
                <a:xfrm>
                  <a:off x="3605348" y="1371600"/>
                  <a:ext cx="3683725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ko-KR" sz="6600" b="1" dirty="0" err="1">
                      <a:solidFill>
                        <a:srgbClr val="262626"/>
                      </a:solidFill>
                      <a:latin typeface="D2Coding ligature"/>
                    </a:rPr>
                    <a:t>Analysis</a:t>
                  </a:r>
                  <a:endParaRPr lang="ko-KR" altLang="en-US" sz="6600" dirty="0">
                    <a:solidFill>
                      <a:srgbClr val="262626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8B8713B-77B7-F219-FDA6-22469520ED9B}"/>
                    </a:ext>
                  </a:extLst>
                </p:cNvPr>
                <p:cNvSpPr txBox="1"/>
                <p:nvPr/>
              </p:nvSpPr>
              <p:spPr>
                <a:xfrm>
                  <a:off x="3605348" y="2538549"/>
                  <a:ext cx="2743200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altLang="ko-KR" sz="6600" b="1">
                      <a:solidFill>
                        <a:srgbClr val="262626"/>
                      </a:solidFill>
                      <a:latin typeface="D2Coding ligature"/>
                    </a:rPr>
                    <a:t>Study</a:t>
                  </a:r>
                  <a:endParaRPr lang="ko-KR" altLang="en-US" sz="6600">
                    <a:solidFill>
                      <a:srgbClr val="262626"/>
                    </a:solidFill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81F8ACF-D519-BEC4-8DBF-44A6212423B0}"/>
                  </a:ext>
                </a:extLst>
              </p:cNvPr>
              <p:cNvGrpSpPr/>
              <p:nvPr/>
            </p:nvGrpSpPr>
            <p:grpSpPr>
              <a:xfrm>
                <a:off x="6191794" y="3161211"/>
                <a:ext cx="1188721" cy="608817"/>
                <a:chOff x="5490754" y="2982685"/>
                <a:chExt cx="1188721" cy="608817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F3BFBD-56D0-6C5B-A49A-0B0DDE924832}"/>
                    </a:ext>
                  </a:extLst>
                </p:cNvPr>
                <p:cNvSpPr txBox="1"/>
                <p:nvPr/>
              </p:nvSpPr>
              <p:spPr>
                <a:xfrm>
                  <a:off x="5490755" y="2982685"/>
                  <a:ext cx="1188720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rgbClr val="262626"/>
                      </a:solidFill>
                      <a:latin typeface="D2Coding ligature"/>
                    </a:rPr>
                    <a:t>Week 2</a:t>
                  </a:r>
                  <a:endParaRPr lang="ko-KR" altLang="en-US" dirty="0">
                    <a:solidFill>
                      <a:srgbClr val="262626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828FEEA-1F8C-7DA6-5BB3-89FBAC265B00}"/>
                    </a:ext>
                  </a:extLst>
                </p:cNvPr>
                <p:cNvSpPr txBox="1"/>
                <p:nvPr/>
              </p:nvSpPr>
              <p:spPr>
                <a:xfrm>
                  <a:off x="5490754" y="3222170"/>
                  <a:ext cx="1188720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>
                      <a:solidFill>
                        <a:srgbClr val="262626"/>
                      </a:solidFill>
                      <a:latin typeface="D2Coding ligature"/>
                    </a:rPr>
                    <a:t>Team  3</a:t>
                  </a:r>
                  <a:endParaRPr lang="ko-KR" altLang="en-US">
                    <a:solidFill>
                      <a:srgbClr val="262626"/>
                    </a:solidFill>
                  </a:endParaRPr>
                </a:p>
              </p:txBody>
            </p:sp>
          </p:grp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5A4106-0C98-FB4E-CFC0-29F2117F7D5C}"/>
              </a:ext>
            </a:extLst>
          </p:cNvPr>
          <p:cNvSpPr txBox="1"/>
          <p:nvPr/>
        </p:nvSpPr>
        <p:spPr>
          <a:xfrm>
            <a:off x="3829314" y="5794782"/>
            <a:ext cx="45284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err="1">
                <a:solidFill>
                  <a:srgbClr val="262626"/>
                </a:solidFill>
                <a:latin typeface="D2Coding ligature"/>
              </a:rPr>
              <a:t>박경준</a:t>
            </a:r>
            <a:r>
              <a:rPr lang="en-US" altLang="ko-KR" sz="1200">
                <a:solidFill>
                  <a:srgbClr val="262626"/>
                </a:solidFill>
                <a:latin typeface="D2Coding ligature"/>
              </a:rPr>
              <a:t>   /   </a:t>
            </a:r>
            <a:r>
              <a:rPr lang="en-US" altLang="ko-KR" sz="1200" err="1">
                <a:solidFill>
                  <a:srgbClr val="262626"/>
                </a:solidFill>
                <a:latin typeface="D2Coding ligature"/>
              </a:rPr>
              <a:t>박찬얼</a:t>
            </a:r>
            <a:r>
              <a:rPr lang="en-US" altLang="ko-KR" sz="1200">
                <a:solidFill>
                  <a:srgbClr val="262626"/>
                </a:solidFill>
                <a:latin typeface="D2Coding ligature"/>
              </a:rPr>
              <a:t>   /   </a:t>
            </a:r>
            <a:r>
              <a:rPr lang="en-US" altLang="ko-KR" sz="1200" err="1">
                <a:solidFill>
                  <a:srgbClr val="262626"/>
                </a:solidFill>
                <a:latin typeface="D2Coding ligature"/>
              </a:rPr>
              <a:t>임시현</a:t>
            </a:r>
            <a:r>
              <a:rPr lang="en-US" altLang="ko-KR" sz="1200">
                <a:solidFill>
                  <a:srgbClr val="262626"/>
                </a:solidFill>
                <a:latin typeface="D2Coding ligature"/>
              </a:rPr>
              <a:t>   /   </a:t>
            </a:r>
            <a:r>
              <a:rPr lang="en-US" altLang="ko-KR" sz="1200" err="1">
                <a:solidFill>
                  <a:srgbClr val="262626"/>
                </a:solidFill>
                <a:latin typeface="D2Coding ligature"/>
              </a:rPr>
              <a:t>조윤정</a:t>
            </a:r>
            <a:endParaRPr lang="en-US" altLang="ko-KR" sz="1200">
              <a:solidFill>
                <a:srgbClr val="262626"/>
              </a:solidFill>
              <a:latin typeface="D2Coding ligature"/>
            </a:endParaRPr>
          </a:p>
        </p:txBody>
      </p:sp>
    </p:spTree>
    <p:extLst>
      <p:ext uri="{BB962C8B-B14F-4D97-AF65-F5344CB8AC3E}">
        <p14:creationId xmlns:p14="http://schemas.microsoft.com/office/powerpoint/2010/main" val="424492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27A1B-FCC2-60C0-EC58-7CD6AC080C04}"/>
              </a:ext>
            </a:extLst>
          </p:cNvPr>
          <p:cNvSpPr txBox="1"/>
          <p:nvPr/>
        </p:nvSpPr>
        <p:spPr>
          <a:xfrm>
            <a:off x="2350302" y="5874527"/>
            <a:ext cx="7495596" cy="400110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err="1">
                <a:solidFill>
                  <a:srgbClr val="262626"/>
                </a:solidFill>
                <a:latin typeface="D2Coding ligature"/>
                <a:ea typeface="Malgun Gothic"/>
              </a:rPr>
              <a:t>데이터셋의</a:t>
            </a:r>
            <a:r>
              <a:rPr 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 </a:t>
            </a:r>
            <a:r>
              <a:rPr lang="en-US" sz="2000" b="1" err="1">
                <a:solidFill>
                  <a:srgbClr val="262626"/>
                </a:solidFill>
                <a:latin typeface="D2Coding ligature"/>
                <a:ea typeface="Malgun Gothic"/>
              </a:rPr>
              <a:t>특정</a:t>
            </a:r>
            <a:r>
              <a:rPr 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 </a:t>
            </a:r>
            <a:r>
              <a:rPr lang="en-US" sz="2000" b="1" err="1">
                <a:solidFill>
                  <a:srgbClr val="262626"/>
                </a:solidFill>
                <a:latin typeface="D2Coding ligature"/>
                <a:ea typeface="Malgun Gothic"/>
              </a:rPr>
              <a:t>변수가</a:t>
            </a:r>
            <a:r>
              <a:rPr 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 </a:t>
            </a:r>
            <a:r>
              <a:rPr lang="ko-KR" alt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인덱스이어야 하는</a:t>
            </a:r>
            <a:r>
              <a:rPr 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 </a:t>
            </a:r>
            <a:r>
              <a:rPr lang="en-US" sz="2000" b="1" err="1">
                <a:solidFill>
                  <a:srgbClr val="262626"/>
                </a:solidFill>
                <a:latin typeface="D2Coding ligature"/>
                <a:ea typeface="Malgun Gothic"/>
              </a:rPr>
              <a:t>상황에</a:t>
            </a:r>
            <a:r>
              <a:rPr 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 </a:t>
            </a:r>
            <a:r>
              <a:rPr lang="ko-KR" alt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유용하다</a:t>
            </a:r>
            <a:r>
              <a:rPr 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.</a:t>
            </a:r>
            <a:endParaRPr lang="ko-KR" altLang="en-US" sz="2000" b="1">
              <a:latin typeface="D2Coding ligature"/>
            </a:endParaRPr>
          </a:p>
        </p:txBody>
      </p:sp>
      <p:pic>
        <p:nvPicPr>
          <p:cNvPr id="2" name="그림 1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00CF5670-9F42-65AE-9E57-1F6D632F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29" y="1105133"/>
            <a:ext cx="6318068" cy="60554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ECA68AB-908D-1927-3DB9-60C30956600F}"/>
              </a:ext>
            </a:extLst>
          </p:cNvPr>
          <p:cNvSpPr/>
          <p:nvPr/>
        </p:nvSpPr>
        <p:spPr>
          <a:xfrm>
            <a:off x="11160008" y="-768866"/>
            <a:ext cx="2155370" cy="2220684"/>
          </a:xfrm>
          <a:prstGeom prst="ellipse">
            <a:avLst/>
          </a:prstGeom>
          <a:solidFill>
            <a:srgbClr val="F2726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10234842" y="-684371"/>
            <a:ext cx="1567542" cy="1615439"/>
          </a:xfrm>
          <a:prstGeom prst="ellipse">
            <a:avLst/>
          </a:prstGeom>
          <a:solidFill>
            <a:srgbClr val="65B7E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40038D9-73A4-9485-B46A-75A40233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068" y="1949567"/>
            <a:ext cx="5412537" cy="375358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EED44-7591-2D1C-E1C6-DC585A0B34EC}"/>
              </a:ext>
            </a:extLst>
          </p:cNvPr>
          <p:cNvSpPr txBox="1"/>
          <p:nvPr/>
        </p:nvSpPr>
        <p:spPr>
          <a:xfrm>
            <a:off x="347541" y="642593"/>
            <a:ext cx="3651804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특정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컬럼을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인덱스로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지정해서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로드하기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966679-F1BE-BAE0-44DB-A78DE4676DD1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4138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6E34E0-1A9D-5817-A29B-B44E293A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636973" y="0"/>
            <a:ext cx="6918053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8849E50-022F-E637-BF85-3C4BFA33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9" y="2010328"/>
            <a:ext cx="7581900" cy="1325563"/>
          </a:xfrm>
        </p:spPr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ㅈㅏ랑하기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704CB4-16E6-0DB5-BD08-E8B953631964}"/>
              </a:ext>
            </a:extLst>
          </p:cNvPr>
          <p:cNvSpPr/>
          <p:nvPr/>
        </p:nvSpPr>
        <p:spPr>
          <a:xfrm>
            <a:off x="5057774" y="743466"/>
            <a:ext cx="1476375" cy="120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3C779-50F8-A4DF-73F3-4CA309111F63}"/>
              </a:ext>
            </a:extLst>
          </p:cNvPr>
          <p:cNvSpPr/>
          <p:nvPr/>
        </p:nvSpPr>
        <p:spPr>
          <a:xfrm>
            <a:off x="4670425" y="965200"/>
            <a:ext cx="1171574" cy="987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215C62-8867-5C62-62D4-BE886A957415}"/>
              </a:ext>
            </a:extLst>
          </p:cNvPr>
          <p:cNvSpPr/>
          <p:nvPr/>
        </p:nvSpPr>
        <p:spPr>
          <a:xfrm>
            <a:off x="5611810" y="1096447"/>
            <a:ext cx="1171574" cy="791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B55A45-BDD4-B274-31D4-58DF1E197E25}"/>
              </a:ext>
            </a:extLst>
          </p:cNvPr>
          <p:cNvSpPr/>
          <p:nvPr/>
        </p:nvSpPr>
        <p:spPr>
          <a:xfrm>
            <a:off x="7677012" y="1698427"/>
            <a:ext cx="1476375" cy="791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0B00A3-F8A2-6C09-9449-1E73B2973DC6}"/>
              </a:ext>
            </a:extLst>
          </p:cNvPr>
          <p:cNvSpPr/>
          <p:nvPr/>
        </p:nvSpPr>
        <p:spPr>
          <a:xfrm>
            <a:off x="7989283" y="1302881"/>
            <a:ext cx="851832" cy="791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C63D66-5A2F-A98E-C809-78F956135405}"/>
              </a:ext>
            </a:extLst>
          </p:cNvPr>
          <p:cNvSpPr/>
          <p:nvPr/>
        </p:nvSpPr>
        <p:spPr>
          <a:xfrm>
            <a:off x="3496552" y="5107755"/>
            <a:ext cx="1787408" cy="1179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03BE52-8590-E7D6-2190-27C93ABAA741}"/>
              </a:ext>
            </a:extLst>
          </p:cNvPr>
          <p:cNvSpPr/>
          <p:nvPr/>
        </p:nvSpPr>
        <p:spPr>
          <a:xfrm>
            <a:off x="2968020" y="5433206"/>
            <a:ext cx="1787408" cy="61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B474E7-0917-D004-61FA-E5CBA47321DC}"/>
              </a:ext>
            </a:extLst>
          </p:cNvPr>
          <p:cNvSpPr/>
          <p:nvPr/>
        </p:nvSpPr>
        <p:spPr>
          <a:xfrm>
            <a:off x="3968209" y="5455165"/>
            <a:ext cx="1787408" cy="61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DFC2B7-6CC2-E8B9-7DAE-B00B9AB3BCBC}"/>
              </a:ext>
            </a:extLst>
          </p:cNvPr>
          <p:cNvSpPr/>
          <p:nvPr/>
        </p:nvSpPr>
        <p:spPr>
          <a:xfrm>
            <a:off x="3299067" y="5636140"/>
            <a:ext cx="1787408" cy="61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6D8BC0-FE4E-5A8E-AE57-5D5D2A48E2E7}"/>
              </a:ext>
            </a:extLst>
          </p:cNvPr>
          <p:cNvSpPr/>
          <p:nvPr/>
        </p:nvSpPr>
        <p:spPr>
          <a:xfrm>
            <a:off x="3573240" y="5697524"/>
            <a:ext cx="1787408" cy="61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70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26EC0-CE09-E5B4-F450-19334B1D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모두 고생하셨습니다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B8C53-AA6D-1C98-1A76-18990A3F1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다음주는 추석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다다음주 수업은 </a:t>
            </a:r>
            <a:r>
              <a:rPr lang="en-US" altLang="ko-KR" dirty="0"/>
              <a:t>4</a:t>
            </a:r>
            <a:r>
              <a:rPr lang="ko-KR" altLang="en-US" dirty="0"/>
              <a:t>팀이 진행합니다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범위는 </a:t>
            </a:r>
            <a:r>
              <a:rPr lang="en-US" altLang="ko-KR" dirty="0"/>
              <a:t>Ch.3.1 ~ 3.4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5210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27A1B-FCC2-60C0-EC58-7CD6AC080C04}"/>
              </a:ext>
            </a:extLst>
          </p:cNvPr>
          <p:cNvSpPr txBox="1"/>
          <p:nvPr/>
        </p:nvSpPr>
        <p:spPr>
          <a:xfrm>
            <a:off x="2350301" y="5874527"/>
            <a:ext cx="7680389" cy="400110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62626"/>
                </a:solidFill>
                <a:latin typeface="D2Coding ligature"/>
                <a:ea typeface="Malgun Gothic"/>
              </a:rPr>
              <a:t>건너뛰어야 하는 행이 2개 이상이면 반드시 리스트 형태로 입력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ECA68AB-908D-1927-3DB9-60C30956600F}"/>
              </a:ext>
            </a:extLst>
          </p:cNvPr>
          <p:cNvSpPr/>
          <p:nvPr/>
        </p:nvSpPr>
        <p:spPr>
          <a:xfrm>
            <a:off x="-1113379" y="5611499"/>
            <a:ext cx="2155370" cy="2220684"/>
          </a:xfrm>
          <a:prstGeom prst="ellipse">
            <a:avLst/>
          </a:prstGeom>
          <a:solidFill>
            <a:srgbClr val="26A3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11057615" y="-445954"/>
            <a:ext cx="1567542" cy="1615439"/>
          </a:xfrm>
          <a:prstGeom prst="ellipse">
            <a:avLst/>
          </a:prstGeom>
          <a:solidFill>
            <a:srgbClr val="FF942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BA638FBA-B163-2785-107D-1B8D09E3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41" y="1166632"/>
            <a:ext cx="6777591" cy="61189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8312A0E-C79E-F042-2E11-820A3920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963" y="2072834"/>
            <a:ext cx="6338157" cy="354445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171B2D-1DF1-70DA-93C6-4931A81D6ADD}"/>
              </a:ext>
            </a:extLst>
          </p:cNvPr>
          <p:cNvSpPr txBox="1"/>
          <p:nvPr/>
        </p:nvSpPr>
        <p:spPr>
          <a:xfrm>
            <a:off x="347541" y="642593"/>
            <a:ext cx="3069914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일부</a:t>
            </a:r>
            <a:r>
              <a:rPr lang="en-US" altLang="ko-KR" sz="1400" b="1">
                <a:solidFill>
                  <a:srgbClr val="262626"/>
                </a:solidFill>
              </a:rPr>
              <a:t> 행 </a:t>
            </a:r>
            <a:r>
              <a:rPr lang="en-US" altLang="ko-KR" sz="1400" b="1" err="1">
                <a:solidFill>
                  <a:srgbClr val="262626"/>
                </a:solidFill>
              </a:rPr>
              <a:t>건너뛰고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데이터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로드하기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3AE938-8435-4100-0452-507CE357AF6A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8</a:t>
            </a:r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338A015-9A9F-34CB-025F-B31535509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13" y="1991449"/>
            <a:ext cx="4434670" cy="370662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2BF94D-8023-2F13-645E-F88BA7735CB8}"/>
              </a:ext>
            </a:extLst>
          </p:cNvPr>
          <p:cNvSpPr/>
          <p:nvPr/>
        </p:nvSpPr>
        <p:spPr>
          <a:xfrm>
            <a:off x="620485" y="2830286"/>
            <a:ext cx="4673600" cy="43542"/>
          </a:xfrm>
          <a:prstGeom prst="rect">
            <a:avLst/>
          </a:prstGeom>
          <a:solidFill>
            <a:srgbClr val="FA4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770821-3377-1142-8D1C-0E8C89FB26F0}"/>
              </a:ext>
            </a:extLst>
          </p:cNvPr>
          <p:cNvSpPr/>
          <p:nvPr/>
        </p:nvSpPr>
        <p:spPr>
          <a:xfrm>
            <a:off x="620484" y="4085771"/>
            <a:ext cx="4673600" cy="43542"/>
          </a:xfrm>
          <a:prstGeom prst="rect">
            <a:avLst/>
          </a:prstGeom>
          <a:solidFill>
            <a:srgbClr val="FA46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30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-517305" y="-445954"/>
            <a:ext cx="1567542" cy="1615439"/>
          </a:xfrm>
          <a:prstGeom prst="ellipse">
            <a:avLst/>
          </a:prstGeom>
          <a:solidFill>
            <a:srgbClr val="FF942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27A1B-FCC2-60C0-EC58-7CD6AC080C04}"/>
              </a:ext>
            </a:extLst>
          </p:cNvPr>
          <p:cNvSpPr txBox="1"/>
          <p:nvPr/>
        </p:nvSpPr>
        <p:spPr>
          <a:xfrm>
            <a:off x="2350302" y="5874527"/>
            <a:ext cx="7495596" cy="400110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데이터 샘플링 방법 중 하나. 데이터 수가 많을 시 유용하다.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ECA68AB-908D-1927-3DB9-60C30956600F}"/>
              </a:ext>
            </a:extLst>
          </p:cNvPr>
          <p:cNvSpPr/>
          <p:nvPr/>
        </p:nvSpPr>
        <p:spPr>
          <a:xfrm>
            <a:off x="10472806" y="5163515"/>
            <a:ext cx="2155370" cy="2220684"/>
          </a:xfrm>
          <a:prstGeom prst="ellipse">
            <a:avLst/>
          </a:prstGeom>
          <a:solidFill>
            <a:srgbClr val="26A3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8312A0E-C79E-F042-2E11-820A3920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259" y="2072834"/>
            <a:ext cx="6338157" cy="354445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58955BE-ABD9-BE79-F697-BA980B38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8" y="1168347"/>
            <a:ext cx="10891458" cy="50093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F2469-BABF-5A5D-A6B9-7512A854AE9C}"/>
              </a:ext>
            </a:extLst>
          </p:cNvPr>
          <p:cNvSpPr txBox="1"/>
          <p:nvPr/>
        </p:nvSpPr>
        <p:spPr>
          <a:xfrm>
            <a:off x="347540" y="642593"/>
            <a:ext cx="3060677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일부</a:t>
            </a:r>
            <a:r>
              <a:rPr lang="en-US" altLang="ko-KR" sz="1400" b="1">
                <a:solidFill>
                  <a:srgbClr val="262626"/>
                </a:solidFill>
              </a:rPr>
              <a:t> 행 </a:t>
            </a:r>
            <a:r>
              <a:rPr lang="en-US" altLang="ko-KR" sz="1400" b="1" err="1">
                <a:solidFill>
                  <a:srgbClr val="262626"/>
                </a:solidFill>
              </a:rPr>
              <a:t>건너뛰고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데이터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로드하기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ACF4B1-FC81-BD77-50D7-1A58B5D8F6A7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1843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-338779" y="5576023"/>
            <a:ext cx="1567542" cy="1615439"/>
          </a:xfrm>
          <a:prstGeom prst="ellipse">
            <a:avLst/>
          </a:prstGeom>
          <a:solidFill>
            <a:srgbClr val="FF942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27A1B-FCC2-60C0-EC58-7CD6AC080C04}"/>
              </a:ext>
            </a:extLst>
          </p:cNvPr>
          <p:cNvSpPr txBox="1"/>
          <p:nvPr/>
        </p:nvSpPr>
        <p:spPr>
          <a:xfrm>
            <a:off x="2714940" y="5762330"/>
            <a:ext cx="6770995" cy="400110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 err="1">
                <a:solidFill>
                  <a:srgbClr val="262626"/>
                </a:solidFill>
                <a:latin typeface="D2Coding ligature"/>
                <a:ea typeface="Malgun Gothic"/>
              </a:rPr>
              <a:t>판다스는</a:t>
            </a:r>
            <a:r>
              <a:rPr lang="ko-KR" alt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 </a:t>
            </a:r>
            <a:r>
              <a:rPr lang="ko-KR" altLang="en-US" sz="2000" b="1" err="1">
                <a:solidFill>
                  <a:srgbClr val="262626"/>
                </a:solidFill>
                <a:latin typeface="D2Coding ligature"/>
                <a:ea typeface="Malgun Gothic"/>
              </a:rPr>
              <a:t>결측값에</a:t>
            </a:r>
            <a:r>
              <a:rPr lang="ko-KR" alt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 해당되는 값을 </a:t>
            </a:r>
            <a:r>
              <a:rPr lang="ko-KR" altLang="en-US" sz="2000" b="1" err="1">
                <a:solidFill>
                  <a:srgbClr val="262626"/>
                </a:solidFill>
                <a:latin typeface="D2Coding ligature"/>
                <a:ea typeface="Malgun Gothic"/>
              </a:rPr>
              <a:t>NaN이라고</a:t>
            </a:r>
            <a:r>
              <a:rPr lang="ko-KR" alt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 표시한다.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ECA68AB-908D-1927-3DB9-60C30956600F}"/>
              </a:ext>
            </a:extLst>
          </p:cNvPr>
          <p:cNvSpPr/>
          <p:nvPr/>
        </p:nvSpPr>
        <p:spPr>
          <a:xfrm>
            <a:off x="-864605" y="3967102"/>
            <a:ext cx="2155370" cy="2220684"/>
          </a:xfrm>
          <a:prstGeom prst="ellipse">
            <a:avLst/>
          </a:prstGeom>
          <a:solidFill>
            <a:srgbClr val="26A3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B8F16300-6328-75B3-4F9A-07E537E5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179" y="893741"/>
            <a:ext cx="6052991" cy="79303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5435EF7-4209-7C96-C0DB-021BDAE0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057" y="1868467"/>
            <a:ext cx="6188561" cy="345298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6D408-199A-494E-621D-302A7EDB1818}"/>
              </a:ext>
            </a:extLst>
          </p:cNvPr>
          <p:cNvSpPr txBox="1"/>
          <p:nvPr/>
        </p:nvSpPr>
        <p:spPr>
          <a:xfrm>
            <a:off x="347540" y="638239"/>
            <a:ext cx="2802059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err="1">
                <a:solidFill>
                  <a:srgbClr val="262626"/>
                </a:solidFill>
              </a:rPr>
              <a:t>결측값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포함된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데이터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로드하기</a:t>
            </a:r>
            <a:endParaRPr lang="en-US" altLang="ko-KR" sz="1400" b="1" dirty="0">
              <a:solidFill>
                <a:srgbClr val="262626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6F25F-4380-5C75-60AC-AE9517A96C59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4738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-475231" y="4280316"/>
            <a:ext cx="1567542" cy="1615439"/>
          </a:xfrm>
          <a:prstGeom prst="ellipse">
            <a:avLst/>
          </a:prstGeom>
          <a:solidFill>
            <a:srgbClr val="FF942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27A1B-FCC2-60C0-EC58-7CD6AC080C04}"/>
              </a:ext>
            </a:extLst>
          </p:cNvPr>
          <p:cNvSpPr txBox="1"/>
          <p:nvPr/>
        </p:nvSpPr>
        <p:spPr>
          <a:xfrm>
            <a:off x="2714940" y="5762330"/>
            <a:ext cx="6770995" cy="400110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 err="1">
                <a:solidFill>
                  <a:srgbClr val="262626"/>
                </a:solidFill>
                <a:latin typeface="D2Coding ligature"/>
                <a:ea typeface="Malgun Gothic"/>
              </a:rPr>
              <a:t>NaN</a:t>
            </a:r>
            <a:r>
              <a:rPr lang="ko-KR" alt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 문자가 표시된 위치에 </a:t>
            </a:r>
            <a:r>
              <a:rPr lang="ko-KR" altLang="en-US" sz="2000" b="1" err="1">
                <a:solidFill>
                  <a:srgbClr val="262626"/>
                </a:solidFill>
                <a:latin typeface="D2Coding ligature"/>
                <a:ea typeface="Malgun Gothic"/>
              </a:rPr>
              <a:t>True</a:t>
            </a:r>
            <a:r>
              <a:rPr lang="ko-KR" alt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 값이 출력된다.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ECA68AB-908D-1927-3DB9-60C30956600F}"/>
              </a:ext>
            </a:extLst>
          </p:cNvPr>
          <p:cNvSpPr/>
          <p:nvPr/>
        </p:nvSpPr>
        <p:spPr>
          <a:xfrm>
            <a:off x="-321415" y="5088718"/>
            <a:ext cx="2155370" cy="2220684"/>
          </a:xfrm>
          <a:prstGeom prst="ellipse">
            <a:avLst/>
          </a:prstGeom>
          <a:solidFill>
            <a:srgbClr val="26A35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2327F4-D147-098C-A9D9-9492D268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915" y="971462"/>
            <a:ext cx="3593496" cy="64226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2BA195-D312-261E-6B4F-34E5CA651473}"/>
              </a:ext>
            </a:extLst>
          </p:cNvPr>
          <p:cNvSpPr txBox="1"/>
          <p:nvPr/>
        </p:nvSpPr>
        <p:spPr>
          <a:xfrm>
            <a:off x="347541" y="638239"/>
            <a:ext cx="2774350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결측값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포함된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데이터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로드하기</a:t>
            </a:r>
            <a:endParaRPr lang="en-US" altLang="ko-KR" sz="1400" b="1">
              <a:solidFill>
                <a:srgbClr val="262626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C28683-AB08-B198-80AB-A8687A5421B3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11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56E2B0-81DC-4C1D-5BCE-38FE6BEA6EED}"/>
              </a:ext>
            </a:extLst>
          </p:cNvPr>
          <p:cNvGrpSpPr/>
          <p:nvPr/>
        </p:nvGrpSpPr>
        <p:grpSpPr>
          <a:xfrm>
            <a:off x="864460" y="2285921"/>
            <a:ext cx="10473223" cy="2774325"/>
            <a:chOff x="1090679" y="2226390"/>
            <a:chExt cx="10473223" cy="2774325"/>
          </a:xfrm>
        </p:grpSpPr>
        <p:pic>
          <p:nvPicPr>
            <p:cNvPr id="5" name="그림 4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F73F970E-845C-5843-D38E-2D0462B8B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9127" y="2248403"/>
              <a:ext cx="4964775" cy="2734287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11" name="그림 10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9D0F1D60-98D0-47B3-93CC-2FAC8A5A3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679" y="2226390"/>
              <a:ext cx="4968171" cy="2774325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BEAD540D-8A90-F2A9-7ABF-55D5457A0A4D}"/>
              </a:ext>
            </a:extLst>
          </p:cNvPr>
          <p:cNvSpPr/>
          <p:nvPr/>
        </p:nvSpPr>
        <p:spPr>
          <a:xfrm>
            <a:off x="4021792" y="3309206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CCDE35C-B5A3-1574-9741-308535B593F0}"/>
              </a:ext>
            </a:extLst>
          </p:cNvPr>
          <p:cNvSpPr/>
          <p:nvPr/>
        </p:nvSpPr>
        <p:spPr>
          <a:xfrm>
            <a:off x="1801276" y="3761643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B67ACF0-325E-DCAB-E911-077BC9B54F55}"/>
              </a:ext>
            </a:extLst>
          </p:cNvPr>
          <p:cNvSpPr/>
          <p:nvPr/>
        </p:nvSpPr>
        <p:spPr>
          <a:xfrm>
            <a:off x="2985948" y="4225987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96B7573-F852-8627-FCC0-F3AB47E8573A}"/>
              </a:ext>
            </a:extLst>
          </p:cNvPr>
          <p:cNvSpPr/>
          <p:nvPr/>
        </p:nvSpPr>
        <p:spPr>
          <a:xfrm>
            <a:off x="2450167" y="4696284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6A2E3D-B639-75D2-B1AF-C772FFD5998E}"/>
              </a:ext>
            </a:extLst>
          </p:cNvPr>
          <p:cNvSpPr/>
          <p:nvPr/>
        </p:nvSpPr>
        <p:spPr>
          <a:xfrm>
            <a:off x="5027870" y="4726050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140D8A-B88B-7F3A-990D-731CF010B1C3}"/>
              </a:ext>
            </a:extLst>
          </p:cNvPr>
          <p:cNvSpPr/>
          <p:nvPr/>
        </p:nvSpPr>
        <p:spPr>
          <a:xfrm>
            <a:off x="10588089" y="4696284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B4879C2-1AA6-FFFC-32D3-9367A33CBBA6}"/>
              </a:ext>
            </a:extLst>
          </p:cNvPr>
          <p:cNvSpPr/>
          <p:nvPr/>
        </p:nvSpPr>
        <p:spPr>
          <a:xfrm>
            <a:off x="9712979" y="3309206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B378B0-9BA0-EE8D-2385-84084C2D99D9}"/>
              </a:ext>
            </a:extLst>
          </p:cNvPr>
          <p:cNvSpPr/>
          <p:nvPr/>
        </p:nvSpPr>
        <p:spPr>
          <a:xfrm>
            <a:off x="7885370" y="4636753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49E59C7-927D-A3BE-4C15-3212A110CD6D}"/>
              </a:ext>
            </a:extLst>
          </p:cNvPr>
          <p:cNvSpPr/>
          <p:nvPr/>
        </p:nvSpPr>
        <p:spPr>
          <a:xfrm>
            <a:off x="8397339" y="4214081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130924-5776-7F70-DBE9-1B8EC1162AF8}"/>
              </a:ext>
            </a:extLst>
          </p:cNvPr>
          <p:cNvSpPr/>
          <p:nvPr/>
        </p:nvSpPr>
        <p:spPr>
          <a:xfrm>
            <a:off x="7200760" y="3761643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6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-830066" y="4908641"/>
            <a:ext cx="2563552" cy="2630469"/>
          </a:xfrm>
          <a:prstGeom prst="ellipse">
            <a:avLst/>
          </a:prstGeom>
          <a:solidFill>
            <a:srgbClr val="DE52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ECA68AB-908D-1927-3DB9-60C30956600F}"/>
              </a:ext>
            </a:extLst>
          </p:cNvPr>
          <p:cNvSpPr/>
          <p:nvPr/>
        </p:nvSpPr>
        <p:spPr>
          <a:xfrm>
            <a:off x="9536046" y="-1527204"/>
            <a:ext cx="3592631" cy="3698550"/>
          </a:xfrm>
          <a:prstGeom prst="ellipse">
            <a:avLst/>
          </a:prstGeom>
          <a:solidFill>
            <a:srgbClr val="6C10C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56E70BE-AB8D-A4D6-CFF1-4FCE002BEE9B}"/>
              </a:ext>
            </a:extLst>
          </p:cNvPr>
          <p:cNvGrpSpPr/>
          <p:nvPr/>
        </p:nvGrpSpPr>
        <p:grpSpPr>
          <a:xfrm>
            <a:off x="1250988" y="1571509"/>
            <a:ext cx="9694696" cy="3572294"/>
            <a:chOff x="1222939" y="1463988"/>
            <a:chExt cx="9694696" cy="3572294"/>
          </a:xfrm>
        </p:grpSpPr>
        <p:pic>
          <p:nvPicPr>
            <p:cNvPr id="4" name="그림 3" descr="텍스트, 폰트, 라인, 스크린샷이(가) 표시된 사진&#10;&#10;자동 생성된 설명">
              <a:extLst>
                <a:ext uri="{FF2B5EF4-FFF2-40B4-BE49-F238E27FC236}">
                  <a16:creationId xmlns:a16="http://schemas.microsoft.com/office/drawing/2014/main" id="{D30FB286-8FE4-CEE9-B441-EAB994CE6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9283" y="1463988"/>
              <a:ext cx="9297334" cy="582836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A4F1C6E-8FC7-D29B-0E58-0774AC7E76CB}"/>
                </a:ext>
              </a:extLst>
            </p:cNvPr>
            <p:cNvGrpSpPr/>
            <p:nvPr/>
          </p:nvGrpSpPr>
          <p:grpSpPr>
            <a:xfrm>
              <a:off x="1222939" y="2574368"/>
              <a:ext cx="9694696" cy="2461914"/>
              <a:chOff x="1222939" y="2574368"/>
              <a:chExt cx="9694696" cy="246191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60B2CFD-2D36-DD14-1485-12AFE39ADB34}"/>
                  </a:ext>
                </a:extLst>
              </p:cNvPr>
              <p:cNvGrpSpPr/>
              <p:nvPr/>
            </p:nvGrpSpPr>
            <p:grpSpPr>
              <a:xfrm>
                <a:off x="1222939" y="2574368"/>
                <a:ext cx="9694696" cy="2461914"/>
                <a:chOff x="1265013" y="2275178"/>
                <a:chExt cx="9694696" cy="2461914"/>
              </a:xfrm>
            </p:grpSpPr>
            <p:pic>
              <p:nvPicPr>
                <p:cNvPr id="8" name="그림 7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0160226C-A6A4-3EED-F839-69C726502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55110" y="2275915"/>
                  <a:ext cx="4304599" cy="2460438"/>
                </a:xfrm>
                <a:prstGeom prst="rect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pic>
              <p:nvPicPr>
                <p:cNvPr id="11" name="그림 10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FEDFDF1E-AF6C-0BA1-5AC1-8517B7CD9E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65013" y="2275178"/>
                  <a:ext cx="4416795" cy="2461914"/>
                </a:xfrm>
                <a:prstGeom prst="rect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</p:grp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F4BEE084-0CED-E9E5-759A-A42FF35A383A}"/>
                  </a:ext>
                </a:extLst>
              </p:cNvPr>
              <p:cNvCxnSpPr/>
              <p:nvPr/>
            </p:nvCxnSpPr>
            <p:spPr>
              <a:xfrm flipV="1">
                <a:off x="5634125" y="3755303"/>
                <a:ext cx="975172" cy="1869"/>
              </a:xfrm>
              <a:prstGeom prst="straightConnector1">
                <a:avLst/>
              </a:prstGeom>
              <a:ln w="5715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BAA7B0B-55AC-3F59-B8C4-0E0F958F6F64}"/>
              </a:ext>
            </a:extLst>
          </p:cNvPr>
          <p:cNvSpPr txBox="1"/>
          <p:nvPr/>
        </p:nvSpPr>
        <p:spPr>
          <a:xfrm>
            <a:off x="347541" y="638239"/>
            <a:ext cx="2829768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err="1">
                <a:solidFill>
                  <a:srgbClr val="262626"/>
                </a:solidFill>
              </a:rPr>
              <a:t>결측값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포함된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데이터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로드하기</a:t>
            </a:r>
            <a:endParaRPr lang="en-US" altLang="ko-KR" sz="1400" b="1" dirty="0">
              <a:solidFill>
                <a:srgbClr val="26262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048570-8576-F2B2-6B03-994BACAC4BEC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12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9DCE2A-5A4C-F1DD-455E-111F3FE8627C}"/>
              </a:ext>
            </a:extLst>
          </p:cNvPr>
          <p:cNvSpPr/>
          <p:nvPr/>
        </p:nvSpPr>
        <p:spPr>
          <a:xfrm>
            <a:off x="1509573" y="3178237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A12EC8-6B29-A372-093A-7A2DFFC0875B}"/>
              </a:ext>
            </a:extLst>
          </p:cNvPr>
          <p:cNvSpPr/>
          <p:nvPr/>
        </p:nvSpPr>
        <p:spPr>
          <a:xfrm>
            <a:off x="1481039" y="3542404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2424057-BB76-2AF1-08F7-826DCFDF931F}"/>
              </a:ext>
            </a:extLst>
          </p:cNvPr>
          <p:cNvSpPr/>
          <p:nvPr/>
        </p:nvSpPr>
        <p:spPr>
          <a:xfrm>
            <a:off x="6867591" y="3062870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DBFC49E-4773-FC7B-309A-FD6AFDA229EE}"/>
              </a:ext>
            </a:extLst>
          </p:cNvPr>
          <p:cNvSpPr/>
          <p:nvPr/>
        </p:nvSpPr>
        <p:spPr>
          <a:xfrm>
            <a:off x="6867591" y="3496421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2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11030021" y="-574954"/>
            <a:ext cx="1708057" cy="1756274"/>
          </a:xfrm>
          <a:prstGeom prst="ellipse">
            <a:avLst/>
          </a:prstGeom>
          <a:solidFill>
            <a:srgbClr val="F27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CD7593-6CC4-45A8-9F4F-FE4EE7CE7528}"/>
              </a:ext>
            </a:extLst>
          </p:cNvPr>
          <p:cNvSpPr txBox="1"/>
          <p:nvPr/>
        </p:nvSpPr>
        <p:spPr>
          <a:xfrm>
            <a:off x="4705780" y="1547184"/>
            <a:ext cx="2699904" cy="338554"/>
          </a:xfrm>
          <a:prstGeom prst="rect">
            <a:avLst/>
          </a:prstGeom>
          <a:solidFill>
            <a:srgbClr val="F27261"/>
          </a:solidFill>
          <a:ln w="63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 b="1" err="1">
                <a:solidFill>
                  <a:srgbClr val="262626"/>
                </a:solidFill>
                <a:latin typeface="Malgun Gothic"/>
                <a:ea typeface="Malgun Gothic"/>
              </a:rPr>
              <a:t>UnicodeDecodeError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D3B1B4-A5D2-AAFE-CC94-B5629C79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25" y="2624857"/>
            <a:ext cx="8853223" cy="46294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그림 8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1387BDB0-1280-2447-69D9-90D548718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32" y="3537553"/>
            <a:ext cx="10667064" cy="100302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26265-D654-FC8C-B56A-AD9DE0776B17}"/>
              </a:ext>
            </a:extLst>
          </p:cNvPr>
          <p:cNvSpPr txBox="1"/>
          <p:nvPr/>
        </p:nvSpPr>
        <p:spPr>
          <a:xfrm>
            <a:off x="347540" y="638239"/>
            <a:ext cx="2699903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인코딩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관련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오류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대응하기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D4B849-48A1-8796-D785-480F528CE660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8653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-442053" y="5394825"/>
            <a:ext cx="1708057" cy="1756274"/>
          </a:xfrm>
          <a:prstGeom prst="ellipse">
            <a:avLst/>
          </a:prstGeom>
          <a:solidFill>
            <a:srgbClr val="F272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CD7593-6CC4-45A8-9F4F-FE4EE7CE7528}"/>
              </a:ext>
            </a:extLst>
          </p:cNvPr>
          <p:cNvSpPr txBox="1"/>
          <p:nvPr/>
        </p:nvSpPr>
        <p:spPr>
          <a:xfrm>
            <a:off x="4705780" y="883356"/>
            <a:ext cx="2699904" cy="338554"/>
          </a:xfrm>
          <a:prstGeom prst="rect">
            <a:avLst/>
          </a:prstGeom>
          <a:solidFill>
            <a:srgbClr val="F27261"/>
          </a:solidFill>
          <a:ln w="63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문자열 깨짐 오류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D3B1B4-A5D2-AAFE-CC94-B5629C79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25" y="1479520"/>
            <a:ext cx="8853223" cy="46294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848200F-D27D-19C2-6184-F03754BD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98" y="2469977"/>
            <a:ext cx="10134132" cy="239955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AD021F-9DBB-BDCE-F6C9-0E07089B96C4}"/>
              </a:ext>
            </a:extLst>
          </p:cNvPr>
          <p:cNvSpPr txBox="1"/>
          <p:nvPr/>
        </p:nvSpPr>
        <p:spPr>
          <a:xfrm>
            <a:off x="347541" y="638239"/>
            <a:ext cx="2699904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인코딩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관련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오류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대응하기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AA4E52-C680-A31B-F323-813EB0B1A14D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5111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-442053" y="5394825"/>
            <a:ext cx="1708057" cy="1756274"/>
          </a:xfrm>
          <a:prstGeom prst="ellipse">
            <a:avLst/>
          </a:prstGeom>
          <a:solidFill>
            <a:srgbClr val="65B7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CD7593-6CC4-45A8-9F4F-FE4EE7CE7528}"/>
              </a:ext>
            </a:extLst>
          </p:cNvPr>
          <p:cNvSpPr txBox="1"/>
          <p:nvPr/>
        </p:nvSpPr>
        <p:spPr>
          <a:xfrm>
            <a:off x="5149890" y="682338"/>
            <a:ext cx="1895831" cy="338554"/>
          </a:xfrm>
          <a:prstGeom prst="rect">
            <a:avLst/>
          </a:prstGeom>
          <a:solidFill>
            <a:srgbClr val="65B7E0"/>
          </a:solidFill>
          <a:ln w="63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오류 해결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78CD6-3B9B-303F-2794-F610244654E8}"/>
              </a:ext>
            </a:extLst>
          </p:cNvPr>
          <p:cNvSpPr txBox="1"/>
          <p:nvPr/>
        </p:nvSpPr>
        <p:spPr>
          <a:xfrm>
            <a:off x="1428063" y="2268302"/>
            <a:ext cx="9340706" cy="267765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2400" b="1" err="1">
                <a:latin typeface="D2Coding ligature"/>
              </a:rPr>
              <a:t>Read_csv</a:t>
            </a:r>
            <a:r>
              <a:rPr lang="ko-KR" altLang="en-US" sz="2400" b="1">
                <a:latin typeface="D2Coding ligature"/>
              </a:rPr>
              <a:t>() 함수 매개변수 </a:t>
            </a:r>
            <a:r>
              <a:rPr lang="ko-KR" altLang="en-US" sz="2400" b="1" err="1">
                <a:latin typeface="D2Coding ligature"/>
              </a:rPr>
              <a:t>engine에</a:t>
            </a:r>
            <a:r>
              <a:rPr lang="ko-KR" altLang="en-US" sz="2400" b="1">
                <a:latin typeface="D2Coding ligature"/>
              </a:rPr>
              <a:t> '</a:t>
            </a:r>
            <a:r>
              <a:rPr lang="ko-KR" altLang="en-US" sz="2400" b="1" err="1">
                <a:latin typeface="D2Coding ligature"/>
              </a:rPr>
              <a:t>python</a:t>
            </a:r>
            <a:r>
              <a:rPr lang="ko-KR" altLang="en-US" sz="2400" b="1">
                <a:latin typeface="D2Coding ligature"/>
              </a:rPr>
              <a:t>' 설정 후 </a:t>
            </a:r>
            <a:r>
              <a:rPr lang="ko-KR" altLang="en-US" sz="2400" b="1" err="1">
                <a:latin typeface="D2Coding ligature"/>
              </a:rPr>
              <a:t>재로드</a:t>
            </a:r>
          </a:p>
          <a:p>
            <a:pPr marL="342900" indent="-342900" algn="ctr">
              <a:buAutoNum type="arabicPeriod"/>
            </a:pPr>
            <a:endParaRPr lang="ko-KR" altLang="en-US" sz="2400" b="1">
              <a:latin typeface="D2Coding ligature"/>
            </a:endParaRPr>
          </a:p>
          <a:p>
            <a:pPr marL="342900" indent="-342900" algn="ctr">
              <a:buAutoNum type="arabicPeriod"/>
            </a:pPr>
            <a:r>
              <a:rPr lang="ko-KR" altLang="en-US" sz="2400" b="1">
                <a:latin typeface="D2Coding ligature"/>
              </a:rPr>
              <a:t>매개변수 </a:t>
            </a:r>
            <a:r>
              <a:rPr lang="ko-KR" altLang="en-US" sz="2400" b="1" err="1">
                <a:latin typeface="D2Coding ligature"/>
              </a:rPr>
              <a:t>encoding에</a:t>
            </a:r>
            <a:r>
              <a:rPr lang="ko-KR" altLang="en-US" sz="2400" b="1">
                <a:latin typeface="D2Coding ligature"/>
              </a:rPr>
              <a:t> 적합한 코덱 타입 설정</a:t>
            </a:r>
          </a:p>
          <a:p>
            <a:pPr marL="342900" indent="-342900" algn="ctr">
              <a:buAutoNum type="arabicPeriod"/>
            </a:pPr>
            <a:endParaRPr lang="ko-KR" altLang="en-US" sz="2400" b="1">
              <a:latin typeface="D2Coding ligature"/>
            </a:endParaRPr>
          </a:p>
          <a:p>
            <a:pPr marL="342900" indent="-342900" algn="ctr">
              <a:buAutoNum type="arabicPeriod"/>
            </a:pPr>
            <a:r>
              <a:rPr lang="ko-KR" altLang="en-US" sz="2400" b="1">
                <a:latin typeface="D2Coding ligature"/>
              </a:rPr>
              <a:t>인코딩 처리된 코덱 타입 파악해 설정 </a:t>
            </a:r>
            <a:r>
              <a:rPr lang="ko-KR" altLang="en-US" sz="2400" b="1" err="1">
                <a:latin typeface="D2Coding ligature"/>
              </a:rPr>
              <a:t>Ex</a:t>
            </a:r>
            <a:r>
              <a:rPr lang="ko-KR" altLang="en-US" sz="2400" b="1">
                <a:latin typeface="D2Coding ligature"/>
              </a:rPr>
              <a:t>) 'utf-8', '</a:t>
            </a:r>
            <a:r>
              <a:rPr lang="ko-KR" altLang="en-US" sz="2400" b="1" err="1">
                <a:latin typeface="D2Coding ligature"/>
              </a:rPr>
              <a:t>euc-kr</a:t>
            </a:r>
            <a:r>
              <a:rPr lang="ko-KR" altLang="en-US" sz="2400" b="1">
                <a:latin typeface="D2Coding ligature"/>
              </a:rPr>
              <a:t>'</a:t>
            </a:r>
          </a:p>
          <a:p>
            <a:pPr marL="342900" indent="-342900" algn="ctr">
              <a:buAutoNum type="arabicPeriod"/>
            </a:pPr>
            <a:endParaRPr lang="ko-KR" altLang="en-US" sz="2400" b="1">
              <a:latin typeface="D2Coding ligature"/>
            </a:endParaRPr>
          </a:p>
          <a:p>
            <a:pPr marL="342900" indent="-342900" algn="ctr">
              <a:buAutoNum type="arabicPeriod"/>
            </a:pPr>
            <a:r>
              <a:rPr lang="ko-KR" altLang="en-US" sz="2400" b="1">
                <a:latin typeface="D2Coding ligature"/>
              </a:rPr>
              <a:t>'utf-8'로 안 되면 'utf-8-sig'로 시도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53F78-97C4-8E39-5457-68C864DF7DDD}"/>
              </a:ext>
            </a:extLst>
          </p:cNvPr>
          <p:cNvSpPr txBox="1"/>
          <p:nvPr/>
        </p:nvSpPr>
        <p:spPr>
          <a:xfrm>
            <a:off x="347541" y="638239"/>
            <a:ext cx="2699904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인코딩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관련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오류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대응하기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30E3BF-CA6E-017D-AFC6-CAE631F28E6F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09087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10844256" y="-407261"/>
            <a:ext cx="1708057" cy="1756274"/>
          </a:xfrm>
          <a:prstGeom prst="ellipse">
            <a:avLst/>
          </a:prstGeom>
          <a:solidFill>
            <a:srgbClr val="65B7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CD7593-6CC4-45A8-9F4F-FE4EE7CE7528}"/>
              </a:ext>
            </a:extLst>
          </p:cNvPr>
          <p:cNvSpPr txBox="1"/>
          <p:nvPr/>
        </p:nvSpPr>
        <p:spPr>
          <a:xfrm>
            <a:off x="5149890" y="682338"/>
            <a:ext cx="1895831" cy="338554"/>
          </a:xfrm>
          <a:prstGeom prst="rect">
            <a:avLst/>
          </a:prstGeom>
          <a:solidFill>
            <a:srgbClr val="65B7E0"/>
          </a:solidFill>
          <a:ln w="63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오류 해결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FADCA9-9D56-6514-B9E7-DD3A44F3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8" y="1387977"/>
            <a:ext cx="11364685" cy="37924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23B7623-57C7-533C-3313-BD4FBE824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4" y="2161880"/>
            <a:ext cx="9339408" cy="309989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A2604A2-2144-D4D3-F2A1-1E8F36411296}"/>
              </a:ext>
            </a:extLst>
          </p:cNvPr>
          <p:cNvSpPr/>
          <p:nvPr/>
        </p:nvSpPr>
        <p:spPr>
          <a:xfrm>
            <a:off x="-772738" y="4940764"/>
            <a:ext cx="2381234" cy="2448151"/>
          </a:xfrm>
          <a:prstGeom prst="ellipse">
            <a:avLst/>
          </a:prstGeom>
          <a:solidFill>
            <a:srgbClr val="249B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41B25-7504-ACF0-950F-A00B1D38920D}"/>
              </a:ext>
            </a:extLst>
          </p:cNvPr>
          <p:cNvSpPr txBox="1"/>
          <p:nvPr/>
        </p:nvSpPr>
        <p:spPr>
          <a:xfrm>
            <a:off x="347541" y="638239"/>
            <a:ext cx="2699904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인코딩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관련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오류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대응하기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1928D8-1595-C1FD-7C93-8BF7839C27ED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3692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E92F4A-FD70-66E4-FA94-2BD1A184AB2D}"/>
              </a:ext>
            </a:extLst>
          </p:cNvPr>
          <p:cNvSpPr txBox="1"/>
          <p:nvPr/>
        </p:nvSpPr>
        <p:spPr>
          <a:xfrm>
            <a:off x="1002754" y="2138742"/>
            <a:ext cx="3285481" cy="2585323"/>
          </a:xfrm>
          <a:prstGeom prst="rect">
            <a:avLst/>
          </a:prstGeom>
          <a:solidFill>
            <a:srgbClr val="65B7E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ko-KR" sz="5400" b="1">
                <a:solidFill>
                  <a:srgbClr val="262626"/>
                </a:solidFill>
                <a:latin typeface="D2Coding ligature"/>
                <a:ea typeface="맑은 고딕"/>
              </a:rPr>
              <a:t>Table </a:t>
            </a:r>
            <a:endParaRPr lang="ko-KR" altLang="en-US" sz="5400" b="1">
              <a:solidFill>
                <a:srgbClr val="262626"/>
              </a:solidFill>
              <a:latin typeface="D2Coding ligature"/>
              <a:ea typeface="맑은 고딕"/>
            </a:endParaRPr>
          </a:p>
          <a:p>
            <a:r>
              <a:rPr lang="en" altLang="ko-KR" sz="5400" b="1">
                <a:solidFill>
                  <a:srgbClr val="262626"/>
                </a:solidFill>
                <a:latin typeface="D2Coding ligature"/>
                <a:ea typeface="맑은 고딕"/>
              </a:rPr>
              <a:t>of contents</a:t>
            </a:r>
            <a:endParaRPr lang="ko-KR" sz="5400" b="1">
              <a:solidFill>
                <a:srgbClr val="262626"/>
              </a:solidFill>
              <a:latin typeface="D2Coding ligature"/>
              <a:ea typeface="맑은 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EB9CB6-45E8-272A-9EDB-E3EA71D23E1A}"/>
              </a:ext>
            </a:extLst>
          </p:cNvPr>
          <p:cNvGrpSpPr/>
          <p:nvPr/>
        </p:nvGrpSpPr>
        <p:grpSpPr>
          <a:xfrm>
            <a:off x="4833791" y="2206527"/>
            <a:ext cx="6845376" cy="2453149"/>
            <a:chOff x="4777693" y="2141079"/>
            <a:chExt cx="6845376" cy="245314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17C697-F7A6-364A-8F2B-47C1F8E6705E}"/>
                </a:ext>
              </a:extLst>
            </p:cNvPr>
            <p:cNvGrpSpPr/>
            <p:nvPr/>
          </p:nvGrpSpPr>
          <p:grpSpPr>
            <a:xfrm>
              <a:off x="4967024" y="2141079"/>
              <a:ext cx="6656045" cy="2453149"/>
              <a:chOff x="3994655" y="1093914"/>
              <a:chExt cx="6656045" cy="245314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7037DF-63E2-F21B-00C3-BD1B946ADD4B}"/>
                  </a:ext>
                </a:extLst>
              </p:cNvPr>
              <p:cNvSpPr txBox="1"/>
              <p:nvPr/>
            </p:nvSpPr>
            <p:spPr>
              <a:xfrm>
                <a:off x="3994656" y="1093914"/>
                <a:ext cx="468793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262626"/>
                    </a:solidFill>
                    <a:latin typeface="맑은 고딕"/>
                    <a:ea typeface="맑은 고딕"/>
                  </a:rPr>
                  <a:t>2.3 데이터 로드와 저장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772F00-BA8E-DDA5-F4FD-152DA14E7854}"/>
                  </a:ext>
                </a:extLst>
              </p:cNvPr>
              <p:cNvSpPr txBox="1"/>
              <p:nvPr/>
            </p:nvSpPr>
            <p:spPr>
              <a:xfrm>
                <a:off x="3994656" y="1757742"/>
                <a:ext cx="468793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262626"/>
                    </a:solidFill>
                    <a:latin typeface="맑은 고딕"/>
                    <a:ea typeface="맑은 고딕"/>
                  </a:rPr>
                  <a:t>2.4 데이터 확인</a:t>
                </a:r>
                <a:endParaRPr lang="ko-KR">
                  <a:solidFill>
                    <a:srgbClr val="262626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B1E6DE-0E3A-BAE4-19DF-CB20EB44F110}"/>
                  </a:ext>
                </a:extLst>
              </p:cNvPr>
              <p:cNvSpPr txBox="1"/>
              <p:nvPr/>
            </p:nvSpPr>
            <p:spPr>
              <a:xfrm>
                <a:off x="3994655" y="2421570"/>
                <a:ext cx="5954818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262626"/>
                    </a:solidFill>
                    <a:latin typeface="맑은 고딕"/>
                    <a:ea typeface="맑은 고딕"/>
                  </a:rPr>
                  <a:t>2.5 데이터프레임의 컬럼을 다루는 테크닉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4623CA-D8ED-CD63-048E-2F5E00562396}"/>
                  </a:ext>
                </a:extLst>
              </p:cNvPr>
              <p:cNvSpPr txBox="1"/>
              <p:nvPr/>
            </p:nvSpPr>
            <p:spPr>
              <a:xfrm>
                <a:off x="3994656" y="3085398"/>
                <a:ext cx="665604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262626"/>
                    </a:solidFill>
                    <a:latin typeface="맑은 고딕"/>
                    <a:ea typeface="맑은 고딕"/>
                  </a:rPr>
                  <a:t>2.6 데이터 인덱싱(데이터프레임의 값 선택)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D10459-914D-7272-BBC8-F6F26C702766}"/>
                </a:ext>
              </a:extLst>
            </p:cNvPr>
            <p:cNvSpPr/>
            <p:nvPr/>
          </p:nvSpPr>
          <p:spPr>
            <a:xfrm>
              <a:off x="4777693" y="2281324"/>
              <a:ext cx="28049" cy="22953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62626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F2FA1F-FD15-980C-B98C-EFC201A66D71}"/>
              </a:ext>
            </a:extLst>
          </p:cNvPr>
          <p:cNvSpPr txBox="1"/>
          <p:nvPr/>
        </p:nvSpPr>
        <p:spPr>
          <a:xfrm>
            <a:off x="7538774" y="2416426"/>
            <a:ext cx="2076658" cy="30777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err="1">
                <a:solidFill>
                  <a:srgbClr val="262626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박경준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D6221-C74C-A58D-1C4B-DF515BD1B662}"/>
              </a:ext>
            </a:extLst>
          </p:cNvPr>
          <p:cNvSpPr txBox="1"/>
          <p:nvPr/>
        </p:nvSpPr>
        <p:spPr>
          <a:xfrm>
            <a:off x="6533682" y="3056879"/>
            <a:ext cx="2076658" cy="30777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err="1">
                <a:solidFill>
                  <a:srgbClr val="262626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박찬얼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ED920-2945-95CE-6C26-DEE02B3523B6}"/>
              </a:ext>
            </a:extLst>
          </p:cNvPr>
          <p:cNvSpPr txBox="1"/>
          <p:nvPr/>
        </p:nvSpPr>
        <p:spPr>
          <a:xfrm>
            <a:off x="10306283" y="4440634"/>
            <a:ext cx="2076658" cy="30777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err="1">
                <a:solidFill>
                  <a:srgbClr val="262626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조윤정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F2262-FEF5-B2B9-2C49-B650B76448D5}"/>
              </a:ext>
            </a:extLst>
          </p:cNvPr>
          <p:cNvSpPr txBox="1"/>
          <p:nvPr/>
        </p:nvSpPr>
        <p:spPr>
          <a:xfrm>
            <a:off x="10077215" y="3748757"/>
            <a:ext cx="2076658" cy="30777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err="1">
                <a:solidFill>
                  <a:srgbClr val="262626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임시현</a:t>
            </a:r>
          </a:p>
        </p:txBody>
      </p:sp>
    </p:spTree>
    <p:extLst>
      <p:ext uri="{BB962C8B-B14F-4D97-AF65-F5344CB8AC3E}">
        <p14:creationId xmlns:p14="http://schemas.microsoft.com/office/powerpoint/2010/main" val="301118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11222919" y="4524702"/>
            <a:ext cx="1708057" cy="1756274"/>
          </a:xfrm>
          <a:prstGeom prst="ellipse">
            <a:avLst/>
          </a:prstGeom>
          <a:solidFill>
            <a:srgbClr val="65B7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A2604A2-2144-D4D3-F2A1-1E8F36411296}"/>
              </a:ext>
            </a:extLst>
          </p:cNvPr>
          <p:cNvSpPr/>
          <p:nvPr/>
        </p:nvSpPr>
        <p:spPr>
          <a:xfrm>
            <a:off x="10507667" y="5123083"/>
            <a:ext cx="2381234" cy="2448151"/>
          </a:xfrm>
          <a:prstGeom prst="ellipse">
            <a:avLst/>
          </a:prstGeom>
          <a:solidFill>
            <a:srgbClr val="249B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메뉴, 소프트웨어이(가) 표시된 사진&#10;&#10;자동 생성된 설명">
            <a:extLst>
              <a:ext uri="{FF2B5EF4-FFF2-40B4-BE49-F238E27FC236}">
                <a16:creationId xmlns:a16="http://schemas.microsoft.com/office/drawing/2014/main" id="{288C77EB-70AF-1263-78F1-E07D8674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376" y="640102"/>
            <a:ext cx="4295248" cy="59845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0A86BC-97D8-0546-EAE6-EC02F6681C8B}"/>
              </a:ext>
            </a:extLst>
          </p:cNvPr>
          <p:cNvSpPr/>
          <p:nvPr/>
        </p:nvSpPr>
        <p:spPr>
          <a:xfrm>
            <a:off x="3800650" y="4039067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6DD3D0-1CE0-39FA-3015-CB70F83B6846}"/>
              </a:ext>
            </a:extLst>
          </p:cNvPr>
          <p:cNvSpPr/>
          <p:nvPr/>
        </p:nvSpPr>
        <p:spPr>
          <a:xfrm>
            <a:off x="3894147" y="5586441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DE2EB3-6F07-7A02-5983-9E6CA848F0B1}"/>
              </a:ext>
            </a:extLst>
          </p:cNvPr>
          <p:cNvSpPr/>
          <p:nvPr/>
        </p:nvSpPr>
        <p:spPr>
          <a:xfrm>
            <a:off x="3824024" y="6311041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037622-C421-33B6-6FEE-D8ACF31B246D}"/>
              </a:ext>
            </a:extLst>
          </p:cNvPr>
          <p:cNvSpPr/>
          <p:nvPr/>
        </p:nvSpPr>
        <p:spPr>
          <a:xfrm>
            <a:off x="3753901" y="546956"/>
            <a:ext cx="813423" cy="364638"/>
          </a:xfrm>
          <a:prstGeom prst="ellipse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3739E-EB0A-6D15-4C71-8EC6EDD01697}"/>
              </a:ext>
            </a:extLst>
          </p:cNvPr>
          <p:cNvSpPr txBox="1"/>
          <p:nvPr/>
        </p:nvSpPr>
        <p:spPr>
          <a:xfrm>
            <a:off x="353493" y="638239"/>
            <a:ext cx="2695233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262626"/>
                </a:solidFill>
              </a:rPr>
              <a:t>그 외 </a:t>
            </a:r>
            <a:r>
              <a:rPr lang="en-US" altLang="ko-KR" sz="1400" b="1" err="1">
                <a:solidFill>
                  <a:srgbClr val="262626"/>
                </a:solidFill>
              </a:rPr>
              <a:t>인코딩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종류</a:t>
            </a:r>
            <a:endParaRPr lang="en-US" altLang="ko-KR" sz="1400" b="1">
              <a:solidFill>
                <a:srgbClr val="26262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4606EC-DE30-A639-C797-31D04F248A42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306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-506271" y="-468034"/>
            <a:ext cx="1708057" cy="1756274"/>
          </a:xfrm>
          <a:prstGeom prst="ellipse">
            <a:avLst/>
          </a:prstGeom>
          <a:solidFill>
            <a:srgbClr val="AA24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A2604A2-2144-D4D3-F2A1-1E8F36411296}"/>
              </a:ext>
            </a:extLst>
          </p:cNvPr>
          <p:cNvSpPr/>
          <p:nvPr/>
        </p:nvSpPr>
        <p:spPr>
          <a:xfrm>
            <a:off x="-796112" y="4954789"/>
            <a:ext cx="2381234" cy="2448151"/>
          </a:xfrm>
          <a:prstGeom prst="ellipse">
            <a:avLst/>
          </a:prstGeom>
          <a:solidFill>
            <a:srgbClr val="249B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6CB6668-4BE9-4894-C734-CD4902F3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904" y="1357326"/>
            <a:ext cx="5982867" cy="486794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2F13F7-7B8C-0EA8-F97C-87AF9593C661}"/>
              </a:ext>
            </a:extLst>
          </p:cNvPr>
          <p:cNvSpPr txBox="1"/>
          <p:nvPr/>
        </p:nvSpPr>
        <p:spPr>
          <a:xfrm>
            <a:off x="347540" y="638239"/>
            <a:ext cx="3614859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err="1">
                <a:solidFill>
                  <a:srgbClr val="262626"/>
                </a:solidFill>
              </a:rPr>
              <a:t>판다스로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로드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가능한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파싱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함수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목록</a:t>
            </a:r>
            <a:endParaRPr lang="en-US" altLang="ko-KR" sz="1400" b="1" dirty="0">
              <a:solidFill>
                <a:srgbClr val="262626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169378-7BC5-25D4-FA71-1C76E8F6642E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9228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11092024" y="-781249"/>
            <a:ext cx="1708057" cy="1756274"/>
          </a:xfrm>
          <a:prstGeom prst="ellipse">
            <a:avLst/>
          </a:prstGeom>
          <a:solidFill>
            <a:srgbClr val="AA24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9002"/>
            <a:ext cx="3471253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2.3.2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 프레임 출력 관련 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설정</a:t>
            </a:r>
            <a:endParaRPr lang="ko-KR" sz="1600" b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A2604A2-2144-D4D3-F2A1-1E8F36411296}"/>
              </a:ext>
            </a:extLst>
          </p:cNvPr>
          <p:cNvSpPr/>
          <p:nvPr/>
        </p:nvSpPr>
        <p:spPr>
          <a:xfrm>
            <a:off x="-1300995" y="5417599"/>
            <a:ext cx="2381234" cy="2448151"/>
          </a:xfrm>
          <a:prstGeom prst="ellipse">
            <a:avLst/>
          </a:prstGeom>
          <a:solidFill>
            <a:srgbClr val="249B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039E95B-AE52-6319-8F2D-FEB531FE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861" y="2121479"/>
            <a:ext cx="4884279" cy="297500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6B7057-BE63-05AA-D88D-2C2C44D8A48D}"/>
              </a:ext>
            </a:extLst>
          </p:cNvPr>
          <p:cNvSpPr txBox="1"/>
          <p:nvPr/>
        </p:nvSpPr>
        <p:spPr>
          <a:xfrm>
            <a:off x="347541" y="636062"/>
            <a:ext cx="3306320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err="1">
                <a:solidFill>
                  <a:srgbClr val="262626"/>
                </a:solidFill>
              </a:rPr>
              <a:t>현재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출력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컬럼과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로우</a:t>
            </a:r>
            <a:r>
              <a:rPr lang="en-US" altLang="ko-KR" sz="1400" b="1" dirty="0">
                <a:solidFill>
                  <a:srgbClr val="262626"/>
                </a:solidFill>
              </a:rPr>
              <a:t> 수 </a:t>
            </a:r>
            <a:r>
              <a:rPr lang="en-US" altLang="ko-KR" sz="1400" b="1" dirty="0" err="1">
                <a:solidFill>
                  <a:srgbClr val="262626"/>
                </a:solidFill>
              </a:rPr>
              <a:t>확인하기</a:t>
            </a:r>
            <a:endParaRPr lang="en-US" altLang="ko-KR" sz="1400" b="1" dirty="0">
              <a:solidFill>
                <a:srgbClr val="26262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6A0589-45BF-778C-14B0-598B0B54EC7F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70057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11092024" y="-781249"/>
            <a:ext cx="1708057" cy="1756274"/>
          </a:xfrm>
          <a:prstGeom prst="ellipse">
            <a:avLst/>
          </a:prstGeom>
          <a:solidFill>
            <a:srgbClr val="AA24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9002"/>
            <a:ext cx="3471253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2.3.2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 프레임 출력 관련 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설정</a:t>
            </a:r>
            <a:endParaRPr lang="ko-KR" sz="1600" b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A2604A2-2144-D4D3-F2A1-1E8F36411296}"/>
              </a:ext>
            </a:extLst>
          </p:cNvPr>
          <p:cNvSpPr/>
          <p:nvPr/>
        </p:nvSpPr>
        <p:spPr>
          <a:xfrm>
            <a:off x="10334698" y="4964139"/>
            <a:ext cx="2381234" cy="2448151"/>
          </a:xfrm>
          <a:prstGeom prst="ellipse">
            <a:avLst/>
          </a:prstGeom>
          <a:solidFill>
            <a:srgbClr val="249B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폰트, 화이트, 라인이(가) 표시된 사진&#10;&#10;자동 생성된 설명">
            <a:extLst>
              <a:ext uri="{FF2B5EF4-FFF2-40B4-BE49-F238E27FC236}">
                <a16:creationId xmlns:a16="http://schemas.microsoft.com/office/drawing/2014/main" id="{61744C3D-D8CD-F239-A051-6B070B71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15" y="1470311"/>
            <a:ext cx="5169446" cy="66368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77D0EFE-F621-AE95-E731-0537EB7C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10" y="2491601"/>
            <a:ext cx="7955653" cy="28331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A12096-E61E-F419-4715-F5958F8938D6}"/>
              </a:ext>
            </a:extLst>
          </p:cNvPr>
          <p:cNvSpPr txBox="1"/>
          <p:nvPr/>
        </p:nvSpPr>
        <p:spPr>
          <a:xfrm>
            <a:off x="347541" y="636062"/>
            <a:ext cx="2635804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현재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출력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컬럼</a:t>
            </a:r>
            <a:r>
              <a:rPr lang="en-US" altLang="ko-KR" sz="1400" b="1">
                <a:solidFill>
                  <a:srgbClr val="262626"/>
                </a:solidFill>
              </a:rPr>
              <a:t> 수 </a:t>
            </a:r>
            <a:r>
              <a:rPr lang="en-US" altLang="ko-KR" sz="1400" b="1" err="1">
                <a:solidFill>
                  <a:srgbClr val="262626"/>
                </a:solidFill>
              </a:rPr>
              <a:t>지정하기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D89B58-7B1C-195E-197E-392CB57CF662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6594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F5F771C-B0D3-8924-46AF-B98EC163169C}"/>
              </a:ext>
            </a:extLst>
          </p:cNvPr>
          <p:cNvSpPr/>
          <p:nvPr/>
        </p:nvSpPr>
        <p:spPr>
          <a:xfrm>
            <a:off x="10862957" y="794174"/>
            <a:ext cx="1708057" cy="1756274"/>
          </a:xfrm>
          <a:prstGeom prst="ellipse">
            <a:avLst/>
          </a:prstGeom>
          <a:solidFill>
            <a:srgbClr val="AA24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9002"/>
            <a:ext cx="3471253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2.3.2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 프레임 출력 관련 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설정</a:t>
            </a:r>
            <a:endParaRPr lang="ko-KR" sz="1600" b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A2604A2-2144-D4D3-F2A1-1E8F36411296}"/>
              </a:ext>
            </a:extLst>
          </p:cNvPr>
          <p:cNvSpPr/>
          <p:nvPr/>
        </p:nvSpPr>
        <p:spPr>
          <a:xfrm>
            <a:off x="10072907" y="-711125"/>
            <a:ext cx="2381234" cy="2448151"/>
          </a:xfrm>
          <a:prstGeom prst="ellipse">
            <a:avLst/>
          </a:prstGeom>
          <a:solidFill>
            <a:srgbClr val="249BD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0D4370-4F99-49BA-B19B-2E6B280819CB}"/>
              </a:ext>
            </a:extLst>
          </p:cNvPr>
          <p:cNvGrpSpPr/>
          <p:nvPr/>
        </p:nvGrpSpPr>
        <p:grpSpPr>
          <a:xfrm>
            <a:off x="810191" y="1478561"/>
            <a:ext cx="10573567" cy="4291480"/>
            <a:chOff x="614248" y="1247784"/>
            <a:chExt cx="10573567" cy="4291480"/>
          </a:xfrm>
        </p:grpSpPr>
        <p:pic>
          <p:nvPicPr>
            <p:cNvPr id="4" name="그림 3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D462D431-A44E-8C9E-760F-BFA939517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0787" y="1608146"/>
              <a:ext cx="4281224" cy="1189364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5" name="그림 4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D475EDBE-6D9C-440D-3599-7864EEE8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984" y="3162575"/>
              <a:ext cx="10152831" cy="2376689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9" name="그림 8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F03ED00-D7A0-977B-FCE6-CBD65D0E2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248" y="1247784"/>
              <a:ext cx="2743200" cy="1264961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sp>
          <p:nvSpPr>
            <p:cNvPr id="10" name="오른쪽 중괄호 9">
              <a:extLst>
                <a:ext uri="{FF2B5EF4-FFF2-40B4-BE49-F238E27FC236}">
                  <a16:creationId xmlns:a16="http://schemas.microsoft.com/office/drawing/2014/main" id="{2E3D2A9A-5DAA-32C4-0CA0-3D323FA3F481}"/>
                </a:ext>
              </a:extLst>
            </p:cNvPr>
            <p:cNvSpPr/>
            <p:nvPr/>
          </p:nvSpPr>
          <p:spPr>
            <a:xfrm>
              <a:off x="3491149" y="1316945"/>
              <a:ext cx="430085" cy="1117287"/>
            </a:xfrm>
            <a:prstGeom prst="rightBrac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2E00B4-EFFE-A4D9-5799-71933341C4DC}"/>
                </a:ext>
              </a:extLst>
            </p:cNvPr>
            <p:cNvSpPr txBox="1"/>
            <p:nvPr/>
          </p:nvSpPr>
          <p:spPr>
            <a:xfrm>
              <a:off x="2209522" y="2481002"/>
              <a:ext cx="1375956" cy="413172"/>
            </a:xfrm>
            <a:prstGeom prst="rect">
              <a:avLst/>
            </a:prstGeom>
            <a:solidFill>
              <a:srgbClr val="F2726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262626"/>
                  </a:solidFill>
                </a:rPr>
                <a:t>똑 같 다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9EFEE5-A47A-4AB7-EDF9-BE3CD431D1E4}"/>
              </a:ext>
            </a:extLst>
          </p:cNvPr>
          <p:cNvSpPr txBox="1"/>
          <p:nvPr/>
        </p:nvSpPr>
        <p:spPr>
          <a:xfrm>
            <a:off x="347541" y="636062"/>
            <a:ext cx="2580386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현재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출력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컬럼</a:t>
            </a:r>
            <a:r>
              <a:rPr lang="en-US" altLang="ko-KR" sz="1400" b="1">
                <a:solidFill>
                  <a:srgbClr val="262626"/>
                </a:solidFill>
              </a:rPr>
              <a:t> 수 </a:t>
            </a:r>
            <a:r>
              <a:rPr lang="en-US" altLang="ko-KR" sz="1400" b="1" err="1">
                <a:solidFill>
                  <a:srgbClr val="262626"/>
                </a:solidFill>
              </a:rPr>
              <a:t>지정하기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388C34-786D-A423-7458-11AAFDEC4F80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668E9-91C1-8896-F049-B74C143D8A55}"/>
              </a:ext>
            </a:extLst>
          </p:cNvPr>
          <p:cNvSpPr txBox="1"/>
          <p:nvPr/>
        </p:nvSpPr>
        <p:spPr>
          <a:xfrm>
            <a:off x="6273791" y="5742526"/>
            <a:ext cx="1112549" cy="338554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 err="1">
                <a:solidFill>
                  <a:srgbClr val="262626"/>
                </a:solidFill>
              </a:rPr>
              <a:t>속이</a:t>
            </a:r>
            <a:r>
              <a:rPr lang="en-US" altLang="ko-KR" sz="1600" b="1">
                <a:solidFill>
                  <a:srgbClr val="262626"/>
                </a:solidFill>
              </a:rPr>
              <a:t> 뻥~</a:t>
            </a:r>
          </a:p>
        </p:txBody>
      </p:sp>
    </p:spTree>
    <p:extLst>
      <p:ext uri="{BB962C8B-B14F-4D97-AF65-F5344CB8AC3E}">
        <p14:creationId xmlns:p14="http://schemas.microsoft.com/office/powerpoint/2010/main" val="388874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9002"/>
            <a:ext cx="3471253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2.3.2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 프레임 출력 관련 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설정</a:t>
            </a:r>
            <a:endParaRPr lang="ko-KR" sz="1600" b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E1076D0-276B-340E-8F57-6260A7FB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425" y="2641885"/>
            <a:ext cx="2514133" cy="157890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F4075-A89C-EC8F-A3E6-E260F92507BC}"/>
              </a:ext>
            </a:extLst>
          </p:cNvPr>
          <p:cNvSpPr/>
          <p:nvPr/>
        </p:nvSpPr>
        <p:spPr>
          <a:xfrm rot="960000">
            <a:off x="10934466" y="182319"/>
            <a:ext cx="500208" cy="486184"/>
          </a:xfrm>
          <a:prstGeom prst="rect">
            <a:avLst/>
          </a:prstGeom>
          <a:solidFill>
            <a:srgbClr val="26A35A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5C41D9-190F-5D18-4BFD-0C6B80874EF8}"/>
              </a:ext>
            </a:extLst>
          </p:cNvPr>
          <p:cNvSpPr/>
          <p:nvPr/>
        </p:nvSpPr>
        <p:spPr>
          <a:xfrm rot="960000">
            <a:off x="11445430" y="731316"/>
            <a:ext cx="303865" cy="299191"/>
          </a:xfrm>
          <a:prstGeom prst="rect">
            <a:avLst/>
          </a:prstGeom>
          <a:solidFill>
            <a:srgbClr val="26A35A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AA4590-9749-2660-AE82-E25F2409E7CD}"/>
              </a:ext>
            </a:extLst>
          </p:cNvPr>
          <p:cNvSpPr/>
          <p:nvPr/>
        </p:nvSpPr>
        <p:spPr>
          <a:xfrm rot="180000">
            <a:off x="555226" y="6287087"/>
            <a:ext cx="406712" cy="397362"/>
          </a:xfrm>
          <a:prstGeom prst="rect">
            <a:avLst/>
          </a:prstGeom>
          <a:solidFill>
            <a:srgbClr val="FA4646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D19CE0-8EA4-6ADB-745E-BCB81C60678D}"/>
              </a:ext>
            </a:extLst>
          </p:cNvPr>
          <p:cNvSpPr/>
          <p:nvPr/>
        </p:nvSpPr>
        <p:spPr>
          <a:xfrm rot="960000">
            <a:off x="177079" y="6421135"/>
            <a:ext cx="247767" cy="243093"/>
          </a:xfrm>
          <a:prstGeom prst="rect">
            <a:avLst/>
          </a:prstGeom>
          <a:solidFill>
            <a:srgbClr val="FA4646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2E7A910-82E7-7E70-5531-B7A6E31DE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351" y="1129582"/>
            <a:ext cx="5155420" cy="460351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8FE787-C986-B9FD-F78B-FDC51C74B6F0}"/>
              </a:ext>
            </a:extLst>
          </p:cNvPr>
          <p:cNvSpPr txBox="1"/>
          <p:nvPr/>
        </p:nvSpPr>
        <p:spPr>
          <a:xfrm>
            <a:off x="347541" y="636062"/>
            <a:ext cx="2589623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현재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출력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로우</a:t>
            </a:r>
            <a:r>
              <a:rPr lang="en-US" altLang="ko-KR" sz="1400" b="1">
                <a:solidFill>
                  <a:srgbClr val="262626"/>
                </a:solidFill>
              </a:rPr>
              <a:t> 수 </a:t>
            </a:r>
            <a:r>
              <a:rPr lang="en-US" altLang="ko-KR" sz="1400" b="1" err="1">
                <a:solidFill>
                  <a:srgbClr val="262626"/>
                </a:solidFill>
              </a:rPr>
              <a:t>지정하기</a:t>
            </a:r>
            <a:endParaRPr lang="en-US" altLang="ko-KR" sz="1400" b="1">
              <a:solidFill>
                <a:srgbClr val="262626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88990-FB8E-9132-F264-52D5DA57853E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04357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9002"/>
            <a:ext cx="3471253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2.3.2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 프레임 출력 관련 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설정</a:t>
            </a:r>
            <a:endParaRPr lang="ko-KR" sz="1600" b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F4075-A89C-EC8F-A3E6-E260F92507BC}"/>
              </a:ext>
            </a:extLst>
          </p:cNvPr>
          <p:cNvSpPr/>
          <p:nvPr/>
        </p:nvSpPr>
        <p:spPr>
          <a:xfrm rot="960000">
            <a:off x="11557129" y="147485"/>
            <a:ext cx="500208" cy="486184"/>
          </a:xfrm>
          <a:prstGeom prst="rect">
            <a:avLst/>
          </a:prstGeom>
          <a:solidFill>
            <a:srgbClr val="26A35A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5C41D9-190F-5D18-4BFD-0C6B80874EF8}"/>
              </a:ext>
            </a:extLst>
          </p:cNvPr>
          <p:cNvSpPr/>
          <p:nvPr/>
        </p:nvSpPr>
        <p:spPr>
          <a:xfrm rot="960000">
            <a:off x="11162401" y="126070"/>
            <a:ext cx="303865" cy="299191"/>
          </a:xfrm>
          <a:prstGeom prst="rect">
            <a:avLst/>
          </a:prstGeom>
          <a:solidFill>
            <a:srgbClr val="26A35A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AA4590-9749-2660-AE82-E25F2409E7CD}"/>
              </a:ext>
            </a:extLst>
          </p:cNvPr>
          <p:cNvSpPr/>
          <p:nvPr/>
        </p:nvSpPr>
        <p:spPr>
          <a:xfrm rot="180000">
            <a:off x="594415" y="6287087"/>
            <a:ext cx="406712" cy="397362"/>
          </a:xfrm>
          <a:prstGeom prst="rect">
            <a:avLst/>
          </a:prstGeom>
          <a:solidFill>
            <a:srgbClr val="FA4646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D19CE0-8EA4-6ADB-745E-BCB81C60678D}"/>
              </a:ext>
            </a:extLst>
          </p:cNvPr>
          <p:cNvSpPr/>
          <p:nvPr/>
        </p:nvSpPr>
        <p:spPr>
          <a:xfrm rot="960000">
            <a:off x="220622" y="6051021"/>
            <a:ext cx="247767" cy="243093"/>
          </a:xfrm>
          <a:prstGeom prst="rect">
            <a:avLst/>
          </a:prstGeom>
          <a:solidFill>
            <a:srgbClr val="FA4646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FE787-C986-B9FD-F78B-FDC51C74B6F0}"/>
              </a:ext>
            </a:extLst>
          </p:cNvPr>
          <p:cNvSpPr txBox="1"/>
          <p:nvPr/>
        </p:nvSpPr>
        <p:spPr>
          <a:xfrm>
            <a:off x="347541" y="636062"/>
            <a:ext cx="2543441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현재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출력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로우</a:t>
            </a:r>
            <a:r>
              <a:rPr lang="en-US" altLang="ko-KR" sz="1400" b="1">
                <a:solidFill>
                  <a:srgbClr val="262626"/>
                </a:solidFill>
              </a:rPr>
              <a:t> 수 </a:t>
            </a:r>
            <a:r>
              <a:rPr lang="en-US" altLang="ko-KR" sz="1400" b="1" err="1">
                <a:solidFill>
                  <a:srgbClr val="262626"/>
                </a:solidFill>
              </a:rPr>
              <a:t>지정하기</a:t>
            </a:r>
            <a:endParaRPr lang="en-US" altLang="ko-KR" sz="1400" b="1">
              <a:solidFill>
                <a:srgbClr val="262626"/>
              </a:solidFill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A3D819C-B4E1-2D72-1E22-9BA42C524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2" y="3109357"/>
            <a:ext cx="3061062" cy="100504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" name="그림 3" descr="텍스트, 스크린샷, 메뉴이(가) 표시된 사진&#10;&#10;자동 생성된 설명">
            <a:extLst>
              <a:ext uri="{FF2B5EF4-FFF2-40B4-BE49-F238E27FC236}">
                <a16:creationId xmlns:a16="http://schemas.microsoft.com/office/drawing/2014/main" id="{6D4A0443-37D1-0FD0-A806-0856853F4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601" y="104505"/>
            <a:ext cx="615356" cy="600891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그림 4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D2CFA318-31A6-FC7F-FB89-317403BA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646" y="2422851"/>
            <a:ext cx="4628605" cy="238241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A4160A-5BA9-D596-740B-CECF2771EF39}"/>
              </a:ext>
            </a:extLst>
          </p:cNvPr>
          <p:cNvSpPr txBox="1"/>
          <p:nvPr/>
        </p:nvSpPr>
        <p:spPr>
          <a:xfrm>
            <a:off x="2710586" y="1586570"/>
            <a:ext cx="7089196" cy="400110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전체 행 보려면 데이터셋 길이 이상의 수를 입력해야 한다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DFE1DFC-FA07-8BF2-BA5D-4EF213BBA69E}"/>
              </a:ext>
            </a:extLst>
          </p:cNvPr>
          <p:cNvSpPr/>
          <p:nvPr/>
        </p:nvSpPr>
        <p:spPr>
          <a:xfrm>
            <a:off x="3326674" y="3091542"/>
            <a:ext cx="426720" cy="426720"/>
          </a:xfrm>
          <a:prstGeom prst="ellipse">
            <a:avLst/>
          </a:prstGeom>
          <a:noFill/>
          <a:ln w="57150">
            <a:solidFill>
              <a:srgbClr val="FF4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D91C5E-83D0-3DC4-6819-0A223A2453F1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24465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9002"/>
            <a:ext cx="1842751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2.3.3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데이터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저장</a:t>
            </a:r>
            <a:endParaRPr lang="en-US" altLang="ko-KR" sz="1600" b="1" err="1">
              <a:solidFill>
                <a:srgbClr val="262626"/>
              </a:solidFill>
              <a:latin typeface="D2Coding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F4075-A89C-EC8F-A3E6-E260F92507BC}"/>
              </a:ext>
            </a:extLst>
          </p:cNvPr>
          <p:cNvSpPr/>
          <p:nvPr/>
        </p:nvSpPr>
        <p:spPr>
          <a:xfrm rot="960000">
            <a:off x="11539712" y="404388"/>
            <a:ext cx="500208" cy="486184"/>
          </a:xfrm>
          <a:prstGeom prst="rect">
            <a:avLst/>
          </a:prstGeom>
          <a:solidFill>
            <a:srgbClr val="EB28C4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AA4590-9749-2660-AE82-E25F2409E7CD}"/>
              </a:ext>
            </a:extLst>
          </p:cNvPr>
          <p:cNvSpPr/>
          <p:nvPr/>
        </p:nvSpPr>
        <p:spPr>
          <a:xfrm rot="180000">
            <a:off x="11044700" y="112710"/>
            <a:ext cx="406712" cy="397362"/>
          </a:xfrm>
          <a:prstGeom prst="rect">
            <a:avLst/>
          </a:prstGeom>
          <a:solidFill>
            <a:srgbClr val="2EDC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FE787-C986-B9FD-F78B-FDC51C74B6F0}"/>
              </a:ext>
            </a:extLst>
          </p:cNvPr>
          <p:cNvSpPr txBox="1"/>
          <p:nvPr/>
        </p:nvSpPr>
        <p:spPr>
          <a:xfrm>
            <a:off x="347541" y="638239"/>
            <a:ext cx="2691223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데이터를</a:t>
            </a:r>
            <a:r>
              <a:rPr lang="en-US" altLang="ko-KR" sz="1400" b="1">
                <a:solidFill>
                  <a:srgbClr val="262626"/>
                </a:solidFill>
              </a:rPr>
              <a:t> csv </a:t>
            </a:r>
            <a:r>
              <a:rPr lang="en-US" altLang="ko-KR" sz="1400" b="1" err="1">
                <a:solidFill>
                  <a:srgbClr val="262626"/>
                </a:solidFill>
              </a:rPr>
              <a:t>파일로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저장하기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4DE081-CFA1-0C3E-C3CE-ACBE7902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39" y="1045139"/>
            <a:ext cx="4698275" cy="60502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그림 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0A434488-6077-F50A-C8BC-A4E28AAA8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407" y="1772211"/>
            <a:ext cx="5377542" cy="465469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8738AB-0DE8-04C5-519F-283236DCB0CB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69736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9002"/>
            <a:ext cx="1842751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2.3.3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데이터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저장</a:t>
            </a:r>
            <a:endParaRPr lang="en-US" altLang="ko-KR" sz="1600" b="1" err="1">
              <a:solidFill>
                <a:srgbClr val="262626"/>
              </a:solidFill>
              <a:latin typeface="D2Coding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F4075-A89C-EC8F-A3E6-E260F92507BC}"/>
              </a:ext>
            </a:extLst>
          </p:cNvPr>
          <p:cNvSpPr/>
          <p:nvPr/>
        </p:nvSpPr>
        <p:spPr>
          <a:xfrm rot="960000">
            <a:off x="11539712" y="404388"/>
            <a:ext cx="500208" cy="486184"/>
          </a:xfrm>
          <a:prstGeom prst="rect">
            <a:avLst/>
          </a:prstGeom>
          <a:solidFill>
            <a:srgbClr val="EB28C4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AA4590-9749-2660-AE82-E25F2409E7CD}"/>
              </a:ext>
            </a:extLst>
          </p:cNvPr>
          <p:cNvSpPr/>
          <p:nvPr/>
        </p:nvSpPr>
        <p:spPr>
          <a:xfrm rot="180000">
            <a:off x="11044700" y="112710"/>
            <a:ext cx="406712" cy="397362"/>
          </a:xfrm>
          <a:prstGeom prst="rect">
            <a:avLst/>
          </a:prstGeom>
          <a:solidFill>
            <a:srgbClr val="2EDC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FE787-C986-B9FD-F78B-FDC51C74B6F0}"/>
              </a:ext>
            </a:extLst>
          </p:cNvPr>
          <p:cNvSpPr txBox="1"/>
          <p:nvPr/>
        </p:nvSpPr>
        <p:spPr>
          <a:xfrm>
            <a:off x="347541" y="638239"/>
            <a:ext cx="2699295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데이터를</a:t>
            </a:r>
            <a:r>
              <a:rPr lang="en-US" altLang="ko-KR" sz="1400" b="1">
                <a:solidFill>
                  <a:srgbClr val="262626"/>
                </a:solidFill>
              </a:rPr>
              <a:t> csv </a:t>
            </a:r>
            <a:r>
              <a:rPr lang="en-US" altLang="ko-KR" sz="1400" b="1" err="1">
                <a:solidFill>
                  <a:srgbClr val="262626"/>
                </a:solidFill>
              </a:rPr>
              <a:t>파일로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저장하기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F43E6-A439-9569-566A-2542AA4B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315720"/>
            <a:ext cx="10149840" cy="3991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0062D6-A7F4-39B7-FA19-A78A1816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766" y="2351639"/>
            <a:ext cx="4937760" cy="35204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F47BAD-023E-400B-4D74-CA3E535D3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206" y="5364480"/>
            <a:ext cx="4767942" cy="47461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68B32E-DEF5-8E2D-C556-E2A226A7F987}"/>
              </a:ext>
            </a:extLst>
          </p:cNvPr>
          <p:cNvSpPr txBox="1"/>
          <p:nvPr/>
        </p:nvSpPr>
        <p:spPr>
          <a:xfrm>
            <a:off x="7453734" y="2676045"/>
            <a:ext cx="1440883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헤더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생략하기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590BC-BAAA-B744-A2CD-37D11FEB08D3}"/>
              </a:ext>
            </a:extLst>
          </p:cNvPr>
          <p:cNvSpPr txBox="1"/>
          <p:nvPr/>
        </p:nvSpPr>
        <p:spPr>
          <a:xfrm>
            <a:off x="7135872" y="1683267"/>
            <a:ext cx="3338164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</a:rPr>
              <a:t>5개 </a:t>
            </a:r>
            <a:r>
              <a:rPr lang="en-US" altLang="ko-KR" sz="1400" b="1" err="1">
                <a:solidFill>
                  <a:srgbClr val="262626"/>
                </a:solidFill>
              </a:rPr>
              <a:t>컬럼</a:t>
            </a:r>
            <a:r>
              <a:rPr lang="en-US" altLang="ko-KR" sz="1400" b="1">
                <a:solidFill>
                  <a:srgbClr val="262626"/>
                </a:solidFill>
              </a:rPr>
              <a:t> 중 3개만 </a:t>
            </a:r>
            <a:r>
              <a:rPr lang="en-US" altLang="ko-KR" sz="1400" b="1" err="1">
                <a:solidFill>
                  <a:srgbClr val="262626"/>
                </a:solidFill>
              </a:rPr>
              <a:t>골라서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csv로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저장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A58981-0E33-6A97-625C-549C02F008BE}"/>
              </a:ext>
            </a:extLst>
          </p:cNvPr>
          <p:cNvGrpSpPr/>
          <p:nvPr/>
        </p:nvGrpSpPr>
        <p:grpSpPr>
          <a:xfrm>
            <a:off x="787677" y="4333564"/>
            <a:ext cx="10863081" cy="615091"/>
            <a:chOff x="866505" y="3387633"/>
            <a:chExt cx="10863081" cy="6150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0170A3-ED00-C10E-E0FD-AABB8A8C1C73}"/>
                </a:ext>
              </a:extLst>
            </p:cNvPr>
            <p:cNvSpPr txBox="1"/>
            <p:nvPr/>
          </p:nvSpPr>
          <p:spPr>
            <a:xfrm>
              <a:off x="866505" y="3387633"/>
              <a:ext cx="10445930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400" err="1">
                  <a:latin typeface="맑은 고딕"/>
                  <a:cs typeface="Times New Roman"/>
                </a:rPr>
                <a:t>iris.to_csv</a:t>
              </a:r>
              <a:r>
                <a:rPr lang="en-US" altLang="ko-KR" sz="1400">
                  <a:solidFill>
                    <a:srgbClr val="0070C0"/>
                  </a:solidFill>
                  <a:latin typeface="맑은 고딕"/>
                  <a:cs typeface="Times New Roman"/>
                </a:rPr>
                <a:t>(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cs typeface="Times New Roman"/>
                </a:rPr>
                <a:t>‘../datasets/iris_noheader.csv’</a:t>
              </a:r>
              <a:r>
                <a:rPr lang="en-US" altLang="ko-KR" sz="1400">
                  <a:latin typeface="맑은 고딕"/>
                  <a:cs typeface="Times New Roman"/>
                </a:rPr>
                <a:t>, header</a:t>
              </a:r>
              <a:r>
                <a:rPr lang="en-US" altLang="ko-KR" sz="1400">
                  <a:solidFill>
                    <a:srgbClr val="7030A0"/>
                  </a:solidFill>
                  <a:latin typeface="맑은 고딕"/>
                  <a:cs typeface="Times New Roman"/>
                </a:rPr>
                <a:t>=</a:t>
              </a:r>
              <a:r>
                <a:rPr lang="en-US" altLang="ko-KR" sz="1400">
                  <a:solidFill>
                    <a:srgbClr val="0070C0"/>
                  </a:solidFill>
                  <a:latin typeface="맑은 고딕"/>
                  <a:cs typeface="Times New Roman"/>
                </a:rPr>
                <a:t>[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cs typeface="Times New Roman"/>
                </a:rPr>
                <a:t>‘</a:t>
              </a:r>
              <a:r>
                <a:rPr 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꽃받침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_</a:t>
              </a:r>
              <a:r>
                <a:rPr 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길이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’</a:t>
              </a:r>
              <a:r>
                <a:rPr lang="en-US" altLang="ko-KR" sz="1400">
                  <a:solidFill>
                    <a:srgbClr val="0070C0"/>
                  </a:solidFill>
                  <a:latin typeface="맑은 고딕"/>
                  <a:ea typeface="맑은 고딕"/>
                </a:rPr>
                <a:t>,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 ‘</a:t>
              </a:r>
              <a:r>
                <a:rPr 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꽃받침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_</a:t>
              </a:r>
              <a:r>
                <a:rPr 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넓이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’</a:t>
              </a:r>
              <a:r>
                <a:rPr lang="en-US" altLang="ko-KR" sz="1400">
                  <a:solidFill>
                    <a:srgbClr val="0070C0"/>
                  </a:solidFill>
                  <a:latin typeface="맑은 고딕"/>
                  <a:ea typeface="맑은 고딕"/>
                </a:rPr>
                <a:t>,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 ‘</a:t>
              </a:r>
              <a:r>
                <a:rPr 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꽃잎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_</a:t>
              </a:r>
              <a:r>
                <a:rPr 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길이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’</a:t>
              </a:r>
              <a:r>
                <a:rPr lang="en-US" altLang="ko-KR" sz="1400">
                  <a:solidFill>
                    <a:srgbClr val="0070C0"/>
                  </a:solidFill>
                  <a:latin typeface="맑은 고딕"/>
                  <a:ea typeface="맑은 고딕"/>
                </a:rPr>
                <a:t>,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 ‘</a:t>
              </a:r>
              <a:r>
                <a:rPr 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꽃잎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_</a:t>
              </a:r>
              <a:r>
                <a:rPr 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넓이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’</a:t>
              </a:r>
              <a:r>
                <a:rPr lang="en-US" altLang="ko-KR" sz="1400">
                  <a:solidFill>
                    <a:srgbClr val="0070C0"/>
                  </a:solidFill>
                  <a:latin typeface="맑은 고딕"/>
                  <a:ea typeface="맑은 고딕"/>
                </a:rPr>
                <a:t>,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 ‘</a:t>
              </a:r>
              <a:r>
                <a:rPr 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종류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’</a:t>
              </a:r>
              <a:r>
                <a:rPr lang="en-US" altLang="ko-KR" sz="1400">
                  <a:solidFill>
                    <a:srgbClr val="0070C0"/>
                  </a:solidFill>
                  <a:latin typeface="맑은 고딕"/>
                  <a:ea typeface="맑은 고딕"/>
                </a:rPr>
                <a:t>]</a:t>
              </a:r>
              <a:r>
                <a:rPr lang="en-US" altLang="ko-KR" sz="1400">
                  <a:latin typeface="맑은 고딕"/>
                  <a:ea typeface="맑은 고딕"/>
                </a:rPr>
                <a:t>, encoding</a:t>
              </a:r>
              <a:r>
                <a:rPr lang="en-US" altLang="ko-KR" sz="1400">
                  <a:solidFill>
                    <a:srgbClr val="7030A0"/>
                  </a:solidFill>
                  <a:latin typeface="맑은 고딕"/>
                  <a:ea typeface="맑은 고딕"/>
                </a:rPr>
                <a:t>=</a:t>
              </a:r>
              <a:r>
                <a:rPr lang="en-US" altLang="ko-KR" sz="1400">
                  <a:solidFill>
                    <a:srgbClr val="FF0000"/>
                  </a:solidFill>
                  <a:latin typeface="맑은 고딕"/>
                  <a:ea typeface="맑은 고딕"/>
                </a:rPr>
                <a:t>’cp949’</a:t>
              </a:r>
              <a:r>
                <a:rPr lang="en-US" altLang="ko-KR" sz="1400">
                  <a:solidFill>
                    <a:srgbClr val="0070C0"/>
                  </a:solidFill>
                  <a:latin typeface="맑은 고딕"/>
                  <a:ea typeface="맑은 고딕"/>
                </a:rPr>
                <a:t>)</a:t>
              </a:r>
              <a:endParaRPr lang="ko-KR" altLang="en-US" sz="3600">
                <a:solidFill>
                  <a:srgbClr val="0070C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9CD63C-AE35-BA25-BFD2-CA70AEBE78F8}"/>
                </a:ext>
              </a:extLst>
            </p:cNvPr>
            <p:cNvSpPr txBox="1"/>
            <p:nvPr/>
          </p:nvSpPr>
          <p:spPr>
            <a:xfrm>
              <a:off x="4826319" y="3694947"/>
              <a:ext cx="6903267" cy="307777"/>
            </a:xfrm>
            <a:prstGeom prst="rect">
              <a:avLst/>
            </a:prstGeom>
            <a:solidFill>
              <a:srgbClr val="FFAB24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rgbClr val="262626"/>
                  </a:solidFill>
                </a:rPr>
                <a:t>헤더명</a:t>
              </a:r>
              <a:r>
                <a:rPr lang="en-US" altLang="ko-KR" sz="1400" b="1" dirty="0">
                  <a:solidFill>
                    <a:srgbClr val="262626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62626"/>
                  </a:solidFill>
                </a:rPr>
                <a:t>변경하기</a:t>
              </a:r>
              <a:r>
                <a:rPr lang="en-US" altLang="ko-KR" sz="1400" b="1" dirty="0">
                  <a:solidFill>
                    <a:srgbClr val="262626"/>
                  </a:solidFill>
                </a:rPr>
                <a:t>. </a:t>
              </a:r>
              <a:r>
                <a:rPr lang="en-US" altLang="ko-KR" sz="1400" b="1" dirty="0" err="1">
                  <a:solidFill>
                    <a:srgbClr val="262626"/>
                  </a:solidFill>
                </a:rPr>
                <a:t>컬럼</a:t>
              </a:r>
              <a:r>
                <a:rPr lang="en-US" altLang="ko-KR" sz="1400" b="1" dirty="0">
                  <a:solidFill>
                    <a:srgbClr val="262626"/>
                  </a:solidFill>
                </a:rPr>
                <a:t> 수 2개 </a:t>
              </a:r>
              <a:r>
                <a:rPr lang="en-US" altLang="ko-KR" sz="1400" b="1" dirty="0" err="1">
                  <a:solidFill>
                    <a:srgbClr val="262626"/>
                  </a:solidFill>
                </a:rPr>
                <a:t>이상이므로</a:t>
              </a:r>
              <a:r>
                <a:rPr lang="en-US" altLang="ko-KR" sz="1400" b="1" dirty="0">
                  <a:solidFill>
                    <a:srgbClr val="262626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62626"/>
                  </a:solidFill>
                </a:rPr>
                <a:t>리스트</a:t>
              </a:r>
              <a:r>
                <a:rPr lang="en-US" altLang="ko-KR" sz="1400" b="1" dirty="0">
                  <a:solidFill>
                    <a:srgbClr val="262626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62626"/>
                  </a:solidFill>
                </a:rPr>
                <a:t>타입으로</a:t>
              </a:r>
              <a:r>
                <a:rPr lang="en-US" altLang="ko-KR" sz="1400" b="1" dirty="0">
                  <a:solidFill>
                    <a:srgbClr val="262626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62626"/>
                  </a:solidFill>
                </a:rPr>
                <a:t>컬럼</a:t>
              </a:r>
              <a:r>
                <a:rPr lang="en-US" altLang="ko-KR" sz="1400" b="1" dirty="0">
                  <a:solidFill>
                    <a:srgbClr val="262626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62626"/>
                  </a:solidFill>
                </a:rPr>
                <a:t>수에</a:t>
              </a:r>
              <a:r>
                <a:rPr lang="en-US" altLang="ko-KR" sz="1400" b="1" dirty="0">
                  <a:solidFill>
                    <a:srgbClr val="262626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62626"/>
                  </a:solidFill>
                </a:rPr>
                <a:t>맞춰</a:t>
              </a:r>
              <a:r>
                <a:rPr lang="en-US" altLang="ko-KR" sz="1400" b="1" dirty="0">
                  <a:solidFill>
                    <a:srgbClr val="262626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262626"/>
                  </a:solidFill>
                </a:rPr>
                <a:t>입력</a:t>
              </a:r>
              <a:r>
                <a:rPr lang="en-US" altLang="ko-KR" sz="1400" b="1" dirty="0">
                  <a:solidFill>
                    <a:srgbClr val="262626"/>
                  </a:solidFill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FECA84-5DEB-BE84-B87C-8F366FCF0F03}"/>
              </a:ext>
            </a:extLst>
          </p:cNvPr>
          <p:cNvGrpSpPr/>
          <p:nvPr/>
        </p:nvGrpSpPr>
        <p:grpSpPr>
          <a:xfrm>
            <a:off x="3046836" y="3230164"/>
            <a:ext cx="6799128" cy="778867"/>
            <a:chOff x="2869474" y="4412578"/>
            <a:chExt cx="6799128" cy="77886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7F24CD-5333-324C-12E9-B0CBACBA7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9474" y="4412578"/>
              <a:ext cx="6448697" cy="519140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ED717A-7570-9C57-9C5B-E7741A9E4F07}"/>
                </a:ext>
              </a:extLst>
            </p:cNvPr>
            <p:cNvSpPr txBox="1"/>
            <p:nvPr/>
          </p:nvSpPr>
          <p:spPr>
            <a:xfrm>
              <a:off x="8067689" y="4883668"/>
              <a:ext cx="1600913" cy="307777"/>
            </a:xfrm>
            <a:prstGeom prst="rect">
              <a:avLst/>
            </a:prstGeom>
            <a:solidFill>
              <a:srgbClr val="FFAB24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400" b="1" err="1">
                  <a:solidFill>
                    <a:srgbClr val="262626"/>
                  </a:solidFill>
                </a:rPr>
                <a:t>인덱스</a:t>
              </a:r>
              <a:r>
                <a:rPr lang="en-US" altLang="ko-KR" sz="1400" b="1">
                  <a:solidFill>
                    <a:srgbClr val="262626"/>
                  </a:solidFill>
                </a:rPr>
                <a:t> </a:t>
              </a:r>
              <a:r>
                <a:rPr lang="en-US" altLang="ko-KR" sz="1400" b="1" err="1">
                  <a:solidFill>
                    <a:srgbClr val="262626"/>
                  </a:solidFill>
                </a:rPr>
                <a:t>생략하기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8B58F8-6656-BB97-4434-00246DD33198}"/>
              </a:ext>
            </a:extLst>
          </p:cNvPr>
          <p:cNvSpPr txBox="1"/>
          <p:nvPr/>
        </p:nvSpPr>
        <p:spPr>
          <a:xfrm>
            <a:off x="7475506" y="5771942"/>
            <a:ext cx="2018020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err="1">
                <a:solidFill>
                  <a:srgbClr val="262626"/>
                </a:solidFill>
              </a:rPr>
              <a:t>액셀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파일로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저장하기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2E0703-167B-E4DC-FB6B-3713977A6E43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83068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E92F4A-FD70-66E4-FA94-2BD1A184AB2D}"/>
              </a:ext>
            </a:extLst>
          </p:cNvPr>
          <p:cNvSpPr txBox="1"/>
          <p:nvPr/>
        </p:nvSpPr>
        <p:spPr>
          <a:xfrm>
            <a:off x="1002754" y="2138742"/>
            <a:ext cx="3243408" cy="2585323"/>
          </a:xfrm>
          <a:prstGeom prst="rect">
            <a:avLst/>
          </a:prstGeom>
          <a:solidFill>
            <a:srgbClr val="65B7E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ko-KR" sz="5400" b="1">
                <a:solidFill>
                  <a:srgbClr val="262626"/>
                </a:solidFill>
                <a:latin typeface="D2Coding ligature"/>
                <a:ea typeface="맑은 고딕"/>
              </a:rPr>
              <a:t>Table </a:t>
            </a:r>
            <a:endParaRPr lang="ko-KR" altLang="en-US" sz="5400" b="1">
              <a:solidFill>
                <a:srgbClr val="262626"/>
              </a:solidFill>
              <a:latin typeface="D2Coding ligature"/>
              <a:ea typeface="맑은 고딕"/>
            </a:endParaRPr>
          </a:p>
          <a:p>
            <a:r>
              <a:rPr lang="en" altLang="ko-KR" sz="5400" b="1">
                <a:solidFill>
                  <a:srgbClr val="262626"/>
                </a:solidFill>
                <a:latin typeface="D2Coding ligature"/>
                <a:ea typeface="맑은 고딕"/>
              </a:rPr>
              <a:t>of contents</a:t>
            </a:r>
            <a:endParaRPr lang="ko-KR" sz="5400" b="1">
              <a:solidFill>
                <a:srgbClr val="262626"/>
              </a:solidFill>
              <a:latin typeface="D2Coding ligature"/>
              <a:ea typeface="맑은 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EB9CB6-45E8-272A-9EDB-E3EA71D23E1A}"/>
              </a:ext>
            </a:extLst>
          </p:cNvPr>
          <p:cNvGrpSpPr/>
          <p:nvPr/>
        </p:nvGrpSpPr>
        <p:grpSpPr>
          <a:xfrm>
            <a:off x="4833791" y="2206527"/>
            <a:ext cx="6845376" cy="2453149"/>
            <a:chOff x="4777693" y="2141079"/>
            <a:chExt cx="6845376" cy="245314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17C697-F7A6-364A-8F2B-47C1F8E6705E}"/>
                </a:ext>
              </a:extLst>
            </p:cNvPr>
            <p:cNvGrpSpPr/>
            <p:nvPr/>
          </p:nvGrpSpPr>
          <p:grpSpPr>
            <a:xfrm>
              <a:off x="4967024" y="2141079"/>
              <a:ext cx="6656045" cy="2453149"/>
              <a:chOff x="3994655" y="1093914"/>
              <a:chExt cx="6656045" cy="245314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7037DF-63E2-F21B-00C3-BD1B946ADD4B}"/>
                  </a:ext>
                </a:extLst>
              </p:cNvPr>
              <p:cNvSpPr txBox="1"/>
              <p:nvPr/>
            </p:nvSpPr>
            <p:spPr>
              <a:xfrm>
                <a:off x="3994656" y="1093914"/>
                <a:ext cx="468793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2.3 데이터 로드와 저장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772F00-BA8E-DDA5-F4FD-152DA14E7854}"/>
                  </a:ext>
                </a:extLst>
              </p:cNvPr>
              <p:cNvSpPr txBox="1"/>
              <p:nvPr/>
            </p:nvSpPr>
            <p:spPr>
              <a:xfrm>
                <a:off x="3994656" y="1757742"/>
                <a:ext cx="468793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262626"/>
                    </a:solidFill>
                    <a:highlight>
                      <a:srgbClr val="FFFF00"/>
                    </a:highlight>
                    <a:latin typeface="맑은 고딕"/>
                    <a:ea typeface="맑은 고딕"/>
                  </a:rPr>
                  <a:t>2.4 데이터 확인</a:t>
                </a:r>
                <a:endParaRPr lang="ko-KR">
                  <a:solidFill>
                    <a:srgbClr val="262626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B1E6DE-0E3A-BAE4-19DF-CB20EB44F110}"/>
                  </a:ext>
                </a:extLst>
              </p:cNvPr>
              <p:cNvSpPr txBox="1"/>
              <p:nvPr/>
            </p:nvSpPr>
            <p:spPr>
              <a:xfrm>
                <a:off x="3994655" y="2421570"/>
                <a:ext cx="5954818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2.5 데이터프레임의 컬럼을 다루는 테크닉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4623CA-D8ED-CD63-048E-2F5E00562396}"/>
                  </a:ext>
                </a:extLst>
              </p:cNvPr>
              <p:cNvSpPr txBox="1"/>
              <p:nvPr/>
            </p:nvSpPr>
            <p:spPr>
              <a:xfrm>
                <a:off x="3994656" y="3085398"/>
                <a:ext cx="665604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2.6 데이터 인덱싱(데이터프레임의 값 선택)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D10459-914D-7272-BBC8-F6F26C702766}"/>
                </a:ext>
              </a:extLst>
            </p:cNvPr>
            <p:cNvSpPr/>
            <p:nvPr/>
          </p:nvSpPr>
          <p:spPr>
            <a:xfrm>
              <a:off x="4777693" y="2281324"/>
              <a:ext cx="28049" cy="22953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62626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804417-08B5-17B7-3D2F-E3BFA7230F3D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942645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E92F4A-FD70-66E4-FA94-2BD1A184AB2D}"/>
              </a:ext>
            </a:extLst>
          </p:cNvPr>
          <p:cNvSpPr txBox="1"/>
          <p:nvPr/>
        </p:nvSpPr>
        <p:spPr>
          <a:xfrm>
            <a:off x="1002754" y="2138742"/>
            <a:ext cx="3243408" cy="2585323"/>
          </a:xfrm>
          <a:prstGeom prst="rect">
            <a:avLst/>
          </a:prstGeom>
          <a:solidFill>
            <a:srgbClr val="65B7E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ko-KR" sz="5400" b="1">
                <a:solidFill>
                  <a:srgbClr val="262626"/>
                </a:solidFill>
                <a:latin typeface="D2Coding ligature"/>
                <a:ea typeface="맑은 고딕"/>
              </a:rPr>
              <a:t>Table </a:t>
            </a:r>
            <a:endParaRPr lang="ko-KR" altLang="en-US" sz="5400" b="1">
              <a:solidFill>
                <a:srgbClr val="262626"/>
              </a:solidFill>
              <a:latin typeface="D2Coding ligature"/>
              <a:ea typeface="맑은 고딕"/>
            </a:endParaRPr>
          </a:p>
          <a:p>
            <a:r>
              <a:rPr lang="en" altLang="ko-KR" sz="5400" b="1">
                <a:solidFill>
                  <a:srgbClr val="262626"/>
                </a:solidFill>
                <a:latin typeface="D2Coding ligature"/>
                <a:ea typeface="맑은 고딕"/>
              </a:rPr>
              <a:t>of contents</a:t>
            </a:r>
            <a:endParaRPr lang="ko-KR" sz="5400" b="1">
              <a:solidFill>
                <a:srgbClr val="262626"/>
              </a:solidFill>
              <a:latin typeface="D2Coding ligature"/>
              <a:ea typeface="맑은 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EB9CB6-45E8-272A-9EDB-E3EA71D23E1A}"/>
              </a:ext>
            </a:extLst>
          </p:cNvPr>
          <p:cNvGrpSpPr/>
          <p:nvPr/>
        </p:nvGrpSpPr>
        <p:grpSpPr>
          <a:xfrm>
            <a:off x="4833791" y="2206527"/>
            <a:ext cx="6845376" cy="2453149"/>
            <a:chOff x="4777693" y="2141079"/>
            <a:chExt cx="6845376" cy="245314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17C697-F7A6-364A-8F2B-47C1F8E6705E}"/>
                </a:ext>
              </a:extLst>
            </p:cNvPr>
            <p:cNvGrpSpPr/>
            <p:nvPr/>
          </p:nvGrpSpPr>
          <p:grpSpPr>
            <a:xfrm>
              <a:off x="4967024" y="2141079"/>
              <a:ext cx="6656045" cy="2453149"/>
              <a:chOff x="3994655" y="1093914"/>
              <a:chExt cx="6656045" cy="245314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7037DF-63E2-F21B-00C3-BD1B946ADD4B}"/>
                  </a:ext>
                </a:extLst>
              </p:cNvPr>
              <p:cNvSpPr txBox="1"/>
              <p:nvPr/>
            </p:nvSpPr>
            <p:spPr>
              <a:xfrm>
                <a:off x="3994656" y="1093914"/>
                <a:ext cx="468793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262626"/>
                    </a:solidFill>
                    <a:highlight>
                      <a:srgbClr val="FFFF00"/>
                    </a:highlight>
                    <a:latin typeface="맑은 고딕"/>
                    <a:ea typeface="맑은 고딕"/>
                  </a:rPr>
                  <a:t>2.3 데이터 로드와 저장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772F00-BA8E-DDA5-F4FD-152DA14E7854}"/>
                  </a:ext>
                </a:extLst>
              </p:cNvPr>
              <p:cNvSpPr txBox="1"/>
              <p:nvPr/>
            </p:nvSpPr>
            <p:spPr>
              <a:xfrm>
                <a:off x="3994656" y="1757742"/>
                <a:ext cx="468793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2.4 데이터 확인</a:t>
                </a:r>
                <a:endParaRPr lang="ko-KR">
                  <a:solidFill>
                    <a:srgbClr val="AEABAB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B1E6DE-0E3A-BAE4-19DF-CB20EB44F110}"/>
                  </a:ext>
                </a:extLst>
              </p:cNvPr>
              <p:cNvSpPr txBox="1"/>
              <p:nvPr/>
            </p:nvSpPr>
            <p:spPr>
              <a:xfrm>
                <a:off x="3994655" y="2421570"/>
                <a:ext cx="5954818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2.5 데이터프레임의 컬럼을 다루는 테크닉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4623CA-D8ED-CD63-048E-2F5E00562396}"/>
                  </a:ext>
                </a:extLst>
              </p:cNvPr>
              <p:cNvSpPr txBox="1"/>
              <p:nvPr/>
            </p:nvSpPr>
            <p:spPr>
              <a:xfrm>
                <a:off x="3994656" y="3085398"/>
                <a:ext cx="665604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2.6 데이터 인덱싱(데이터프레임의 값 선택)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D10459-914D-7272-BBC8-F6F26C702766}"/>
                </a:ext>
              </a:extLst>
            </p:cNvPr>
            <p:cNvSpPr/>
            <p:nvPr/>
          </p:nvSpPr>
          <p:spPr>
            <a:xfrm>
              <a:off x="4777693" y="2281324"/>
              <a:ext cx="28049" cy="22953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62626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4A7BEF-D91B-B14B-2478-629B35BA52A3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067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53009" y="303676"/>
            <a:ext cx="1749499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맑은 고딕"/>
                <a:ea typeface="맑은 고딕"/>
              </a:rPr>
              <a:t>2.4 </a:t>
            </a:r>
            <a:r>
              <a:rPr lang="en-US" altLang="ko-KR" sz="1600" b="1" err="1">
                <a:solidFill>
                  <a:srgbClr val="262626"/>
                </a:solidFill>
                <a:latin typeface="맑은 고딕"/>
                <a:ea typeface="맑은 고딕"/>
              </a:rPr>
              <a:t>데이터</a:t>
            </a:r>
            <a:r>
              <a:rPr lang="en-US" altLang="ko-KR" sz="1600" b="1">
                <a:solidFill>
                  <a:srgbClr val="262626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맑은 고딕"/>
                <a:ea typeface="맑은 고딕"/>
              </a:rPr>
              <a:t>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C37A358-BF9E-61D9-8A8E-496FCE789DFE}"/>
              </a:ext>
            </a:extLst>
          </p:cNvPr>
          <p:cNvSpPr/>
          <p:nvPr/>
        </p:nvSpPr>
        <p:spPr>
          <a:xfrm>
            <a:off x="-377513" y="5902140"/>
            <a:ext cx="1211051" cy="1243642"/>
          </a:xfrm>
          <a:prstGeom prst="ellipse">
            <a:avLst/>
          </a:prstGeom>
          <a:solidFill>
            <a:srgbClr val="F2726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BDF9A51-DF34-0401-EEFA-B3010336538F}"/>
              </a:ext>
            </a:extLst>
          </p:cNvPr>
          <p:cNvSpPr/>
          <p:nvPr/>
        </p:nvSpPr>
        <p:spPr>
          <a:xfrm>
            <a:off x="10806375" y="-543591"/>
            <a:ext cx="1918155" cy="1975402"/>
          </a:xfrm>
          <a:prstGeom prst="ellipse">
            <a:avLst/>
          </a:prstGeom>
          <a:solidFill>
            <a:srgbClr val="65B7E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FE6E2AFF-D0AB-C59B-0C63-6D0414B7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650" y="2788400"/>
            <a:ext cx="5233373" cy="1281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9F96EE-EA0E-40C9-EDB1-DD2F63950C29}"/>
              </a:ext>
            </a:extLst>
          </p:cNvPr>
          <p:cNvSpPr/>
          <p:nvPr/>
        </p:nvSpPr>
        <p:spPr>
          <a:xfrm>
            <a:off x="-4036" y="29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59402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5339"/>
            <a:ext cx="3374077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2.4.1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데이터의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처음과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끝부분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확인</a:t>
            </a:r>
            <a:endParaRPr lang="en-US" altLang="ko-KR" sz="1600" b="1" err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FE787-C986-B9FD-F78B-FDC51C74B6F0}"/>
              </a:ext>
            </a:extLst>
          </p:cNvPr>
          <p:cNvSpPr txBox="1"/>
          <p:nvPr/>
        </p:nvSpPr>
        <p:spPr>
          <a:xfrm>
            <a:off x="347541" y="638239"/>
            <a:ext cx="1813768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펭귄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데이터셋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로드</a:t>
            </a:r>
          </a:p>
        </p:txBody>
      </p:sp>
      <p:pic>
        <p:nvPicPr>
          <p:cNvPr id="2" name="그림 1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E1F8576C-E02C-59C4-133D-258A7BCB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02" y="791550"/>
            <a:ext cx="4346672" cy="77302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BD007F1-9228-2F3B-8887-8794FED41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314" y="1694562"/>
            <a:ext cx="6660721" cy="411400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8B58F8-6656-BB97-4434-00246DD33198}"/>
              </a:ext>
            </a:extLst>
          </p:cNvPr>
          <p:cNvSpPr txBox="1"/>
          <p:nvPr/>
        </p:nvSpPr>
        <p:spPr>
          <a:xfrm>
            <a:off x="2450046" y="5753243"/>
            <a:ext cx="3995480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</a:rPr>
              <a:t>344개의 </a:t>
            </a:r>
            <a:r>
              <a:rPr lang="en-US" altLang="ko-KR" sz="1400" b="1" err="1">
                <a:solidFill>
                  <a:srgbClr val="262626"/>
                </a:solidFill>
              </a:rPr>
              <a:t>로우와</a:t>
            </a:r>
            <a:r>
              <a:rPr lang="en-US" altLang="ko-KR" sz="1400" b="1">
                <a:solidFill>
                  <a:srgbClr val="262626"/>
                </a:solidFill>
              </a:rPr>
              <a:t> 7개의 </a:t>
            </a:r>
            <a:r>
              <a:rPr lang="en-US" altLang="ko-KR" sz="1400" b="1" err="1">
                <a:solidFill>
                  <a:srgbClr val="262626"/>
                </a:solidFill>
              </a:rPr>
              <a:t>컬럼으로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이뤄져있다</a:t>
            </a:r>
            <a:r>
              <a:rPr lang="en-US" altLang="ko-KR" sz="1400" b="1">
                <a:solidFill>
                  <a:srgbClr val="262626"/>
                </a:solidFill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37324AA-BC0B-B8AB-812E-FEFE8EDC5B16}"/>
              </a:ext>
            </a:extLst>
          </p:cNvPr>
          <p:cNvSpPr/>
          <p:nvPr/>
        </p:nvSpPr>
        <p:spPr>
          <a:xfrm>
            <a:off x="10806375" y="-543591"/>
            <a:ext cx="1918155" cy="1975402"/>
          </a:xfrm>
          <a:prstGeom prst="ellipse">
            <a:avLst/>
          </a:prstGeom>
          <a:solidFill>
            <a:srgbClr val="65B7E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02FD9E-B2F2-3957-A2A8-BA44514B7E55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45030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5339"/>
            <a:ext cx="3374077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2.4.1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데이터의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처음과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끝부분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확인</a:t>
            </a:r>
            <a:endParaRPr lang="en-US" altLang="ko-KR" sz="1600" b="1" err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FE787-C986-B9FD-F78B-FDC51C74B6F0}"/>
              </a:ext>
            </a:extLst>
          </p:cNvPr>
          <p:cNvSpPr txBox="1"/>
          <p:nvPr/>
        </p:nvSpPr>
        <p:spPr>
          <a:xfrm>
            <a:off x="347540" y="638239"/>
            <a:ext cx="2146277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err="1">
                <a:solidFill>
                  <a:srgbClr val="262626"/>
                </a:solidFill>
              </a:rPr>
              <a:t>데이터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앞부분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확인하기</a:t>
            </a:r>
            <a:endParaRPr lang="en-US" altLang="ko-KR" sz="1400" b="1" dirty="0">
              <a:solidFill>
                <a:srgbClr val="26262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221DE-DFC1-E050-20B0-984A22B7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42" y="967051"/>
            <a:ext cx="1219842" cy="39397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2FB20AD-5A77-5709-90BE-93452EF9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16" y="1808176"/>
            <a:ext cx="9774167" cy="28162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8B58F8-6656-BB97-4434-00246DD33198}"/>
              </a:ext>
            </a:extLst>
          </p:cNvPr>
          <p:cNvSpPr txBox="1"/>
          <p:nvPr/>
        </p:nvSpPr>
        <p:spPr>
          <a:xfrm>
            <a:off x="916696" y="4575182"/>
            <a:ext cx="3995480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err="1">
                <a:solidFill>
                  <a:srgbClr val="262626"/>
                </a:solidFill>
              </a:rPr>
              <a:t>디폴트가</a:t>
            </a:r>
            <a:r>
              <a:rPr lang="en-US" altLang="ko-KR" sz="1400" b="1">
                <a:solidFill>
                  <a:srgbClr val="262626"/>
                </a:solidFill>
              </a:rPr>
              <a:t> 5이므로 5개의 </a:t>
            </a:r>
            <a:r>
              <a:rPr lang="en-US" altLang="ko-KR" sz="1400" b="1" err="1">
                <a:solidFill>
                  <a:srgbClr val="262626"/>
                </a:solidFill>
              </a:rPr>
              <a:t>데이터를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보여준다</a:t>
            </a:r>
            <a:r>
              <a:rPr lang="en-US" altLang="ko-KR" sz="1400" b="1">
                <a:solidFill>
                  <a:srgbClr val="262626"/>
                </a:solidFill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35D8A9E-D39B-9F73-2F43-6B2EDF3D41A6}"/>
              </a:ext>
            </a:extLst>
          </p:cNvPr>
          <p:cNvSpPr/>
          <p:nvPr/>
        </p:nvSpPr>
        <p:spPr>
          <a:xfrm>
            <a:off x="-377513" y="5902140"/>
            <a:ext cx="1211051" cy="1243642"/>
          </a:xfrm>
          <a:prstGeom prst="ellipse">
            <a:avLst/>
          </a:prstGeom>
          <a:solidFill>
            <a:srgbClr val="F2726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26153-0F33-A2F3-5951-436711B4C06B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29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76FD0-B9DE-90C1-4ABC-F396C37083E8}"/>
              </a:ext>
            </a:extLst>
          </p:cNvPr>
          <p:cNvSpPr txBox="1"/>
          <p:nvPr/>
        </p:nvSpPr>
        <p:spPr>
          <a:xfrm>
            <a:off x="2774235" y="4924082"/>
            <a:ext cx="1112549" cy="338554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 err="1">
                <a:solidFill>
                  <a:srgbClr val="262626"/>
                </a:solidFill>
              </a:rPr>
              <a:t>쪼잔</a:t>
            </a:r>
          </a:p>
        </p:txBody>
      </p:sp>
    </p:spTree>
    <p:extLst>
      <p:ext uri="{BB962C8B-B14F-4D97-AF65-F5344CB8AC3E}">
        <p14:creationId xmlns:p14="http://schemas.microsoft.com/office/powerpoint/2010/main" val="149579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5339"/>
            <a:ext cx="3374077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2.4.1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데이터의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처음과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끝부분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확인</a:t>
            </a:r>
            <a:endParaRPr lang="en-US" altLang="ko-KR" sz="1600" b="1" err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FE787-C986-B9FD-F78B-FDC51C74B6F0}"/>
              </a:ext>
            </a:extLst>
          </p:cNvPr>
          <p:cNvSpPr txBox="1"/>
          <p:nvPr/>
        </p:nvSpPr>
        <p:spPr>
          <a:xfrm>
            <a:off x="347541" y="638239"/>
            <a:ext cx="2215364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데이터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앞부분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확인하기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C8B3A8-791B-513C-4AEF-D00179BD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96" y="615911"/>
            <a:ext cx="1567885" cy="53526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2BDB550-9FAD-208A-ECAD-F80EF74B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125" y="1901784"/>
            <a:ext cx="7254426" cy="387253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8B58F8-6656-BB97-4434-00246DD33198}"/>
              </a:ext>
            </a:extLst>
          </p:cNvPr>
          <p:cNvSpPr txBox="1"/>
          <p:nvPr/>
        </p:nvSpPr>
        <p:spPr>
          <a:xfrm>
            <a:off x="6311469" y="1092421"/>
            <a:ext cx="3322303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err="1">
                <a:solidFill>
                  <a:srgbClr val="262626"/>
                </a:solidFill>
              </a:rPr>
              <a:t>괄호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내부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수정해서</a:t>
            </a:r>
            <a:r>
              <a:rPr lang="en-US" altLang="ko-KR" sz="1400" b="1">
                <a:solidFill>
                  <a:srgbClr val="262626"/>
                </a:solidFill>
              </a:rPr>
              <a:t> </a:t>
            </a:r>
            <a:r>
              <a:rPr lang="en-US" altLang="ko-KR" sz="1400" b="1" err="1">
                <a:solidFill>
                  <a:srgbClr val="262626"/>
                </a:solidFill>
              </a:rPr>
              <a:t>데이터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개수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조정</a:t>
            </a:r>
            <a:endParaRPr lang="en-US" altLang="ko-KR" sz="1400" b="1">
              <a:solidFill>
                <a:srgbClr val="262626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C41D45-82A8-B992-8C3E-652AC1A65A5F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FFB87-1B74-027D-2062-79C4050E65D1}"/>
              </a:ext>
            </a:extLst>
          </p:cNvPr>
          <p:cNvSpPr txBox="1"/>
          <p:nvPr/>
        </p:nvSpPr>
        <p:spPr>
          <a:xfrm>
            <a:off x="6273791" y="5742526"/>
            <a:ext cx="1112549" cy="338554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 err="1">
                <a:solidFill>
                  <a:srgbClr val="262626"/>
                </a:solidFill>
              </a:rPr>
              <a:t>속이</a:t>
            </a:r>
            <a:r>
              <a:rPr lang="en-US" altLang="ko-KR" sz="1600" b="1">
                <a:solidFill>
                  <a:srgbClr val="262626"/>
                </a:solidFill>
              </a:rPr>
              <a:t> 뻥~</a:t>
            </a:r>
          </a:p>
        </p:txBody>
      </p:sp>
    </p:spTree>
    <p:extLst>
      <p:ext uri="{BB962C8B-B14F-4D97-AF65-F5344CB8AC3E}">
        <p14:creationId xmlns:p14="http://schemas.microsoft.com/office/powerpoint/2010/main" val="15198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5339"/>
            <a:ext cx="3374077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2.4.1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데이터의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처음과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끝부분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확인</a:t>
            </a:r>
            <a:endParaRPr lang="en-US" altLang="ko-KR" sz="1600" b="1" err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FE787-C986-B9FD-F78B-FDC51C74B6F0}"/>
              </a:ext>
            </a:extLst>
          </p:cNvPr>
          <p:cNvSpPr txBox="1"/>
          <p:nvPr/>
        </p:nvSpPr>
        <p:spPr>
          <a:xfrm>
            <a:off x="347541" y="638239"/>
            <a:ext cx="2155514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데이터</a:t>
            </a:r>
            <a:r>
              <a:rPr lang="en-US" altLang="ko-KR" sz="1400" b="1">
                <a:solidFill>
                  <a:srgbClr val="262626"/>
                </a:solidFill>
              </a:rPr>
              <a:t> </a:t>
            </a:r>
            <a:r>
              <a:rPr lang="en-US" altLang="ko-KR" sz="1400" b="1" err="1">
                <a:solidFill>
                  <a:srgbClr val="262626"/>
                </a:solidFill>
              </a:rPr>
              <a:t>뒷부분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확인하기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9F9C81-5A9C-432F-B57E-B53DCCA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326" y="634698"/>
            <a:ext cx="1591434" cy="53509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8B58F8-6656-BB97-4434-00246DD33198}"/>
              </a:ext>
            </a:extLst>
          </p:cNvPr>
          <p:cNvSpPr txBox="1"/>
          <p:nvPr/>
        </p:nvSpPr>
        <p:spPr>
          <a:xfrm>
            <a:off x="6311469" y="1092421"/>
            <a:ext cx="3322303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err="1">
                <a:solidFill>
                  <a:srgbClr val="262626"/>
                </a:solidFill>
              </a:rPr>
              <a:t>head에서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tail로만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바뀌고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동일하다</a:t>
            </a:r>
            <a:r>
              <a:rPr lang="en-US" altLang="ko-KR" sz="1400" b="1">
                <a:solidFill>
                  <a:srgbClr val="262626"/>
                </a:solidFill>
              </a:rPr>
              <a:t>.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7A69447-AE0D-353A-8A7F-EE28F0CF6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876969"/>
            <a:ext cx="7749959" cy="404838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0687A8-1E2B-BF95-5438-4EA0028808D1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36267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5339"/>
            <a:ext cx="3065538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2.4.2 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데이터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차원과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길이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확인</a:t>
            </a:r>
            <a:endParaRPr lang="en-US" altLang="ko-KR" sz="1600" b="1" err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FE787-C986-B9FD-F78B-FDC51C74B6F0}"/>
              </a:ext>
            </a:extLst>
          </p:cNvPr>
          <p:cNvSpPr txBox="1"/>
          <p:nvPr/>
        </p:nvSpPr>
        <p:spPr>
          <a:xfrm>
            <a:off x="347540" y="638239"/>
            <a:ext cx="1998495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데이터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차원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확인하기</a:t>
            </a:r>
          </a:p>
        </p:txBody>
      </p:sp>
      <p:pic>
        <p:nvPicPr>
          <p:cNvPr id="2" name="그림 1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2539F5FC-8266-88F3-538C-868D90C0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312" y="2204774"/>
            <a:ext cx="2464053" cy="225678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468681-0192-6E29-49DF-62DCC2BF9012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FBBC2-43A5-F8B6-8045-52247F47C06B}"/>
              </a:ext>
            </a:extLst>
          </p:cNvPr>
          <p:cNvSpPr txBox="1"/>
          <p:nvPr/>
        </p:nvSpPr>
        <p:spPr>
          <a:xfrm>
            <a:off x="5704221" y="4397336"/>
            <a:ext cx="3633176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err="1">
                <a:solidFill>
                  <a:srgbClr val="262626"/>
                </a:solidFill>
              </a:rPr>
              <a:t>튜플</a:t>
            </a:r>
            <a:r>
              <a:rPr lang="en-US" altLang="ko-KR" sz="1400" b="1">
                <a:solidFill>
                  <a:srgbClr val="262626"/>
                </a:solidFill>
              </a:rPr>
              <a:t>: 셀 수 있는 수량의 순서 있는 열거 </a:t>
            </a:r>
          </a:p>
        </p:txBody>
      </p:sp>
    </p:spTree>
    <p:extLst>
      <p:ext uri="{BB962C8B-B14F-4D97-AF65-F5344CB8AC3E}">
        <p14:creationId xmlns:p14="http://schemas.microsoft.com/office/powerpoint/2010/main" val="7604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5339"/>
            <a:ext cx="3065538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2.4.2 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데이터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차원과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길이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확인</a:t>
            </a:r>
            <a:endParaRPr lang="en-US" altLang="ko-KR" sz="1600" b="1" err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FE787-C986-B9FD-F78B-FDC51C74B6F0}"/>
              </a:ext>
            </a:extLst>
          </p:cNvPr>
          <p:cNvSpPr txBox="1"/>
          <p:nvPr/>
        </p:nvSpPr>
        <p:spPr>
          <a:xfrm>
            <a:off x="347541" y="638239"/>
            <a:ext cx="2266350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262626"/>
                </a:solidFill>
              </a:rPr>
              <a:t>모든 </a:t>
            </a:r>
            <a:r>
              <a:rPr lang="en-US" altLang="ko-KR" sz="1400" b="1" err="1">
                <a:solidFill>
                  <a:srgbClr val="262626"/>
                </a:solidFill>
              </a:rPr>
              <a:t>값의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개수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확인하기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8FA3C8-55A9-F818-71F8-CD42AB3038EC}"/>
              </a:ext>
            </a:extLst>
          </p:cNvPr>
          <p:cNvGrpSpPr/>
          <p:nvPr/>
        </p:nvGrpSpPr>
        <p:grpSpPr>
          <a:xfrm>
            <a:off x="4639416" y="2637540"/>
            <a:ext cx="2908464" cy="2422979"/>
            <a:chOff x="5009530" y="2637540"/>
            <a:chExt cx="2908464" cy="2422979"/>
          </a:xfrm>
        </p:grpSpPr>
        <p:pic>
          <p:nvPicPr>
            <p:cNvPr id="3" name="그림 2" descr="텍스트, 폰트, 화이트, 스크린샷이(가) 표시된 사진&#10;&#10;자동 생성된 설명">
              <a:extLst>
                <a:ext uri="{FF2B5EF4-FFF2-40B4-BE49-F238E27FC236}">
                  <a16:creationId xmlns:a16="http://schemas.microsoft.com/office/drawing/2014/main" id="{03EC96DF-77DA-C1B8-4276-48C9BF6F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9530" y="2637540"/>
              <a:ext cx="2279104" cy="2269754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DFCF83-087F-432E-358F-4BF198D574C0}"/>
                </a:ext>
              </a:extLst>
            </p:cNvPr>
            <p:cNvSpPr txBox="1"/>
            <p:nvPr/>
          </p:nvSpPr>
          <p:spPr>
            <a:xfrm>
              <a:off x="6283309" y="4752742"/>
              <a:ext cx="1634685" cy="307777"/>
            </a:xfrm>
            <a:prstGeom prst="rect">
              <a:avLst/>
            </a:prstGeom>
            <a:solidFill>
              <a:srgbClr val="FFAB24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262626"/>
                  </a:solidFill>
                </a:rPr>
                <a:t>344 x 7 = 2408</a:t>
              </a:r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CD3FC0-CA69-300D-A9DB-064AE2C3131F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D8724-6F08-D08E-CFE0-747F4027F841}"/>
              </a:ext>
            </a:extLst>
          </p:cNvPr>
          <p:cNvSpPr txBox="1"/>
          <p:nvPr/>
        </p:nvSpPr>
        <p:spPr>
          <a:xfrm>
            <a:off x="2710586" y="1358940"/>
            <a:ext cx="6770995" cy="707886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데이터프레임은 모든 셀의 데이터 수를 반환하고, </a:t>
            </a:r>
          </a:p>
          <a:p>
            <a:pPr algn="ctr"/>
            <a:r>
              <a:rPr lang="ko-KR" altLang="en-US" sz="2000" b="1">
                <a:solidFill>
                  <a:srgbClr val="262626"/>
                </a:solidFill>
                <a:latin typeface="D2Coding ligature"/>
                <a:ea typeface="Malgun Gothic"/>
              </a:rPr>
              <a:t>시리즈는 행 수를 반환한다.</a:t>
            </a:r>
          </a:p>
        </p:txBody>
      </p:sp>
    </p:spTree>
    <p:extLst>
      <p:ext uri="{BB962C8B-B14F-4D97-AF65-F5344CB8AC3E}">
        <p14:creationId xmlns:p14="http://schemas.microsoft.com/office/powerpoint/2010/main" val="160635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295339"/>
            <a:ext cx="3065538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2.4.2 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데이터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차원과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길이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rgbClr val="262626"/>
                </a:solidFill>
                <a:latin typeface="Malgun Gothic"/>
                <a:ea typeface="+mn-lt"/>
              </a:rPr>
              <a:t>확인</a:t>
            </a:r>
            <a:endParaRPr lang="en-US" altLang="ko-KR" sz="1600" b="1" err="1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FE787-C986-B9FD-F78B-FDC51C74B6F0}"/>
              </a:ext>
            </a:extLst>
          </p:cNvPr>
          <p:cNvSpPr txBox="1"/>
          <p:nvPr/>
        </p:nvSpPr>
        <p:spPr>
          <a:xfrm>
            <a:off x="347540" y="638239"/>
            <a:ext cx="2035441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데이터</a:t>
            </a:r>
            <a:r>
              <a:rPr lang="en-US" altLang="ko-KR" sz="1400" b="1">
                <a:solidFill>
                  <a:srgbClr val="262626"/>
                </a:solidFill>
              </a:rPr>
              <a:t> </a:t>
            </a:r>
            <a:r>
              <a:rPr lang="en-US" altLang="ko-KR" sz="1400" b="1" err="1">
                <a:solidFill>
                  <a:srgbClr val="262626"/>
                </a:solidFill>
              </a:rPr>
              <a:t>길이</a:t>
            </a:r>
            <a:r>
              <a:rPr lang="en-US" altLang="ko-KR" sz="1400" b="1">
                <a:solidFill>
                  <a:srgbClr val="262626"/>
                </a:solidFill>
              </a:rPr>
              <a:t> </a:t>
            </a:r>
            <a:r>
              <a:rPr lang="en-US" altLang="ko-KR" sz="1400" b="1" err="1">
                <a:solidFill>
                  <a:srgbClr val="262626"/>
                </a:solidFill>
              </a:rPr>
              <a:t>확인하기</a:t>
            </a:r>
          </a:p>
        </p:txBody>
      </p:sp>
      <p:pic>
        <p:nvPicPr>
          <p:cNvPr id="3" name="그림 2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7FCFE1E-4FA7-21B6-59D3-F1DE10A9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556" y="1643618"/>
            <a:ext cx="1912889" cy="228050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D95DB-50EA-2F5F-A215-A7C46762CD5B}"/>
              </a:ext>
            </a:extLst>
          </p:cNvPr>
          <p:cNvSpPr txBox="1"/>
          <p:nvPr/>
        </p:nvSpPr>
        <p:spPr>
          <a:xfrm>
            <a:off x="6241347" y="3766434"/>
            <a:ext cx="2237740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</a:rPr>
              <a:t>행 수 </a:t>
            </a:r>
            <a:r>
              <a:rPr lang="en-US" altLang="ko-KR" sz="1400" b="1" err="1">
                <a:solidFill>
                  <a:srgbClr val="262626"/>
                </a:solidFill>
              </a:rPr>
              <a:t>확인이랑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동일하다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834C04-FC9E-114F-3398-9CD066CA238C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780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72009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dirty="0" err="1">
                <a:latin typeface="+mj-ea"/>
                <a:cs typeface="+mj-lt"/>
              </a:rPr>
              <a:t>데이터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타입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확인</a:t>
            </a:r>
            <a:r>
              <a:rPr lang="en-US" altLang="ko-KR" sz="4400" dirty="0">
                <a:latin typeface="+mj-ea"/>
                <a:cs typeface="+mj-lt"/>
              </a:rPr>
              <a:t>  </a:t>
            </a:r>
            <a:endParaRPr lang="en-US" altLang="ko-KR" sz="4400" dirty="0">
              <a:latin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C1FA2-4A18-14C1-C72B-A3AB9DF6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60320"/>
            <a:ext cx="6705600" cy="4194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4CA26F-453D-39C4-B726-EB80F7E28142}"/>
              </a:ext>
            </a:extLst>
          </p:cNvPr>
          <p:cNvSpPr txBox="1"/>
          <p:nvPr/>
        </p:nvSpPr>
        <p:spPr>
          <a:xfrm>
            <a:off x="7296150" y="2571749"/>
            <a:ext cx="45624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/>
              <a:t>데이터 타입을 단순하게 확인할 때는 </a:t>
            </a:r>
            <a:r>
              <a:rPr lang="ko-KR" altLang="en-US" sz="2000" dirty="0" err="1"/>
              <a:t>dtypes</a:t>
            </a:r>
            <a:r>
              <a:rPr lang="ko-KR" altLang="en-US" sz="2000" dirty="0"/>
              <a:t> 함수를 사용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E24D7-C2AD-A959-0E58-F8BBE0329B31}"/>
              </a:ext>
            </a:extLst>
          </p:cNvPr>
          <p:cNvSpPr txBox="1"/>
          <p:nvPr/>
        </p:nvSpPr>
        <p:spPr>
          <a:xfrm>
            <a:off x="7296149" y="4067175"/>
            <a:ext cx="39814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Object </a:t>
            </a:r>
            <a:r>
              <a:rPr lang="en-US" altLang="ko-KR" err="1"/>
              <a:t>타입은</a:t>
            </a:r>
            <a:r>
              <a:rPr lang="en-US" altLang="ko-KR"/>
              <a:t> </a:t>
            </a:r>
            <a:r>
              <a:rPr lang="en-US" altLang="ko-KR" err="1"/>
              <a:t>복합적인</a:t>
            </a:r>
            <a:r>
              <a:rPr lang="en-US" altLang="ko-KR"/>
              <a:t> </a:t>
            </a:r>
            <a:r>
              <a:rPr lang="en-US" altLang="ko-KR" err="1"/>
              <a:t>형태로</a:t>
            </a:r>
            <a:r>
              <a:rPr lang="en-US" altLang="ko-KR"/>
              <a:t> </a:t>
            </a:r>
            <a:r>
              <a:rPr lang="en-US" altLang="ko-KR" err="1"/>
              <a:t>다른</a:t>
            </a:r>
            <a:r>
              <a:rPr lang="en-US" altLang="ko-KR"/>
              <a:t> </a:t>
            </a:r>
            <a:r>
              <a:rPr lang="en-US" altLang="ko-KR" err="1"/>
              <a:t>타입보다</a:t>
            </a:r>
            <a:r>
              <a:rPr lang="en-US" altLang="ko-KR"/>
              <a:t> </a:t>
            </a:r>
            <a:r>
              <a:rPr lang="en-US" altLang="ko-KR" err="1"/>
              <a:t>성격이</a:t>
            </a:r>
            <a:r>
              <a:rPr lang="en-US" altLang="ko-KR"/>
              <a:t> </a:t>
            </a:r>
            <a:r>
              <a:rPr lang="en-US" altLang="ko-KR" err="1"/>
              <a:t>조금</a:t>
            </a:r>
            <a:r>
              <a:rPr lang="en-US" altLang="ko-KR"/>
              <a:t> </a:t>
            </a:r>
            <a:r>
              <a:rPr lang="en-US" altLang="ko-KR" err="1"/>
              <a:t>모호함</a:t>
            </a:r>
            <a:r>
              <a:rPr lang="en-US" altLang="ko-KR"/>
              <a:t> </a:t>
            </a:r>
          </a:p>
        </p:txBody>
      </p:sp>
      <p:sp>
        <p:nvSpPr>
          <p:cNvPr id="9" name="직사각형 9">
            <a:extLst>
              <a:ext uri="{FF2B5EF4-FFF2-40B4-BE49-F238E27FC236}">
                <a16:creationId xmlns:a16="http://schemas.microsoft.com/office/drawing/2014/main" id="{0BF6D53B-0EED-F4C1-65B2-B11F5DF70248}"/>
              </a:ext>
            </a:extLst>
          </p:cNvPr>
          <p:cNvSpPr/>
          <p:nvPr/>
        </p:nvSpPr>
        <p:spPr>
          <a:xfrm>
            <a:off x="1067330" y="2996215"/>
            <a:ext cx="1087995" cy="43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465E1F-82A1-F89B-22F9-85DA91DF0AC5}"/>
              </a:ext>
            </a:extLst>
          </p:cNvPr>
          <p:cNvSpPr/>
          <p:nvPr/>
        </p:nvSpPr>
        <p:spPr>
          <a:xfrm>
            <a:off x="3134254" y="3577239"/>
            <a:ext cx="1068945" cy="5460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72302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" y="341313"/>
            <a:ext cx="76962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dirty="0" err="1">
                <a:latin typeface="+mj-ea"/>
                <a:cs typeface="+mj-lt"/>
              </a:rPr>
              <a:t>자동으로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데이터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타입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변경</a:t>
            </a:r>
            <a:r>
              <a:rPr lang="en-US" altLang="ko-KR" sz="4400" dirty="0">
                <a:latin typeface="+mj-ea"/>
                <a:cs typeface="+mj-lt"/>
              </a:rPr>
              <a:t>  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CA26F-453D-39C4-B726-EB80F7E28142}"/>
              </a:ext>
            </a:extLst>
          </p:cNvPr>
          <p:cNvSpPr txBox="1"/>
          <p:nvPr/>
        </p:nvSpPr>
        <p:spPr>
          <a:xfrm>
            <a:off x="7391399" y="2643814"/>
            <a:ext cx="45624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 err="1"/>
              <a:t>Convert_dtypes</a:t>
            </a:r>
            <a:r>
              <a:rPr lang="ko-KR" altLang="en-US" sz="2000" dirty="0"/>
              <a:t>() 함수를 사용해서 </a:t>
            </a:r>
            <a:endParaRPr lang="en-US" sz="2000" dirty="0"/>
          </a:p>
          <a:p>
            <a:r>
              <a:rPr lang="ko-KR" altLang="en-US" sz="2000" dirty="0"/>
              <a:t>자동으로 데이터 타입 변경 </a:t>
            </a:r>
            <a:endParaRPr 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E24D7-C2AD-A959-0E58-F8BBE0329B31}"/>
              </a:ext>
            </a:extLst>
          </p:cNvPr>
          <p:cNvSpPr txBox="1"/>
          <p:nvPr/>
        </p:nvSpPr>
        <p:spPr>
          <a:xfrm>
            <a:off x="7391399" y="3952875"/>
            <a:ext cx="45624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/>
              <a:t>Object </a:t>
            </a:r>
            <a:r>
              <a:rPr lang="en-US" altLang="ko-KR" sz="2000" dirty="0" err="1"/>
              <a:t>타입이</a:t>
            </a:r>
            <a:r>
              <a:rPr lang="en-US" altLang="ko-KR" sz="2000" dirty="0"/>
              <a:t> </a:t>
            </a:r>
            <a:r>
              <a:rPr lang="en-US" altLang="ko-KR" sz="2000" dirty="0" err="1"/>
              <a:t>string으로</a:t>
            </a:r>
            <a:r>
              <a:rPr lang="en-US" altLang="ko-KR" sz="2000" dirty="0"/>
              <a:t> 잘 </a:t>
            </a:r>
            <a:r>
              <a:rPr lang="en-US" altLang="ko-KR" sz="2000" dirty="0" err="1"/>
              <a:t>변경됨</a:t>
            </a:r>
            <a:r>
              <a:rPr lang="en-US" altLang="ko-KR" sz="2000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98C9A-9289-100E-9852-AC563FAB4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570726"/>
            <a:ext cx="6934200" cy="4573797"/>
          </a:xfrm>
          <a:prstGeom prst="rect">
            <a:avLst/>
          </a:prstGeom>
        </p:spPr>
      </p:pic>
      <p:sp>
        <p:nvSpPr>
          <p:cNvPr id="8" name="직사각형 9">
            <a:extLst>
              <a:ext uri="{FF2B5EF4-FFF2-40B4-BE49-F238E27FC236}">
                <a16:creationId xmlns:a16="http://schemas.microsoft.com/office/drawing/2014/main" id="{5B244D2B-EDDE-EA84-3520-DF320A8650C4}"/>
              </a:ext>
            </a:extLst>
          </p:cNvPr>
          <p:cNvSpPr/>
          <p:nvPr/>
        </p:nvSpPr>
        <p:spPr>
          <a:xfrm>
            <a:off x="1029230" y="2843815"/>
            <a:ext cx="2783445" cy="30788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8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 b="1">
                <a:solidFill>
                  <a:srgbClr val="262626"/>
                </a:solidFill>
                <a:latin typeface="맑은 고딕"/>
                <a:ea typeface="맑은 고딕"/>
              </a:rPr>
              <a:t>2.3 데이터 로드와 저장​</a:t>
            </a:r>
            <a:endParaRPr lang="ko-KR" altLang="en-US" sz="1600" b="1">
              <a:solidFill>
                <a:srgbClr val="262626"/>
              </a:solidFill>
              <a:latin typeface="맑은 고딕"/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1B871-D8CE-95EA-E4A9-737401E84B64}"/>
              </a:ext>
            </a:extLst>
          </p:cNvPr>
          <p:cNvSpPr txBox="1"/>
          <p:nvPr/>
        </p:nvSpPr>
        <p:spPr>
          <a:xfrm>
            <a:off x="-5977" y="2590820"/>
            <a:ext cx="121996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ea typeface="+mn-lt"/>
                <a:cs typeface="+mn-lt"/>
              </a:rPr>
              <a:t>https://github.com/claryk0520/bumping-into-data-analysis/tree/main/datasets</a:t>
            </a:r>
            <a:endParaRPr lang="ko-KR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F8F09-927A-6C4B-CBF9-0B5BE4716CFD}"/>
              </a:ext>
            </a:extLst>
          </p:cNvPr>
          <p:cNvSpPr txBox="1"/>
          <p:nvPr/>
        </p:nvSpPr>
        <p:spPr>
          <a:xfrm>
            <a:off x="3714750" y="3261210"/>
            <a:ext cx="4717947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 b="1">
                <a:solidFill>
                  <a:srgbClr val="262626"/>
                </a:solidFill>
                <a:latin typeface="맑은 고딕"/>
                <a:ea typeface="맑은 고딕"/>
              </a:rPr>
              <a:t>​위 링크에서 예제 파일 다운로드 받을 수 있어요</a:t>
            </a:r>
            <a:endParaRPr lang="ko-KR" altLang="en-US" sz="1600" b="1">
              <a:solidFill>
                <a:srgbClr val="262626"/>
              </a:solidFill>
              <a:latin typeface="맑은 고딕"/>
              <a:ea typeface="맑은 고딕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C37A358-BF9E-61D9-8A8E-496FCE789DFE}"/>
              </a:ext>
            </a:extLst>
          </p:cNvPr>
          <p:cNvSpPr/>
          <p:nvPr/>
        </p:nvSpPr>
        <p:spPr>
          <a:xfrm>
            <a:off x="10715898" y="-605246"/>
            <a:ext cx="2155370" cy="2220684"/>
          </a:xfrm>
          <a:prstGeom prst="ellipse">
            <a:avLst/>
          </a:prstGeom>
          <a:solidFill>
            <a:srgbClr val="F2726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BDF9A51-DF34-0401-EEFA-B3010336538F}"/>
              </a:ext>
            </a:extLst>
          </p:cNvPr>
          <p:cNvSpPr/>
          <p:nvPr/>
        </p:nvSpPr>
        <p:spPr>
          <a:xfrm>
            <a:off x="-783771" y="5930537"/>
            <a:ext cx="1567542" cy="1615439"/>
          </a:xfrm>
          <a:prstGeom prst="ellipse">
            <a:avLst/>
          </a:prstGeom>
          <a:solidFill>
            <a:srgbClr val="65B7E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52802-1C3C-4C36-A7A0-6B72653ED45B}"/>
              </a:ext>
            </a:extLst>
          </p:cNvPr>
          <p:cNvSpPr txBox="1"/>
          <p:nvPr/>
        </p:nvSpPr>
        <p:spPr>
          <a:xfrm>
            <a:off x="5149928" y="5585680"/>
            <a:ext cx="2076658" cy="26161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b="1" err="1">
                <a:solidFill>
                  <a:srgbClr val="262626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조장님</a:t>
            </a:r>
            <a:r>
              <a:rPr lang="en-US" altLang="ko-KR" sz="1100" b="1">
                <a:solidFill>
                  <a:srgbClr val="262626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 </a:t>
            </a:r>
            <a:r>
              <a:rPr lang="en-US" altLang="ko-KR" sz="1100" b="1" err="1">
                <a:solidFill>
                  <a:srgbClr val="262626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감사합니다</a:t>
            </a:r>
            <a:r>
              <a:rPr lang="en-US" altLang="ko-KR" sz="1100" b="1">
                <a:solidFill>
                  <a:srgbClr val="262626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 </a:t>
            </a:r>
            <a:r>
              <a:rPr lang="en-US" altLang="ko-KR" sz="1100" b="1" err="1">
                <a:solidFill>
                  <a:srgbClr val="262626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ㅠㅠ</a:t>
            </a:r>
            <a:endParaRPr lang="en-US" altLang="ko-KR" sz="1100" b="1">
              <a:solidFill>
                <a:srgbClr val="262626"/>
              </a:solidFill>
              <a:highlight>
                <a:srgbClr val="FFFF00"/>
              </a:highlight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41470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" y="341313"/>
            <a:ext cx="76962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dirty="0" err="1">
                <a:latin typeface="+mj-ea"/>
                <a:cs typeface="+mj-lt"/>
              </a:rPr>
              <a:t>수동으로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데이터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타입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변경</a:t>
            </a:r>
            <a:r>
              <a:rPr lang="en-US" altLang="ko-KR" sz="4400" dirty="0">
                <a:latin typeface="+mj-ea"/>
                <a:cs typeface="+mj-lt"/>
              </a:rPr>
              <a:t>   </a:t>
            </a:r>
            <a:endParaRPr lang="en-US" altLang="ko-KR" sz="4400" dirty="0">
              <a:latin typeface="+mj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7D044-146D-7745-7FFF-2467C6BD2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524389"/>
            <a:ext cx="5553075" cy="1237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FD1B5F-1508-4827-BDAD-CE387A508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3017559"/>
            <a:ext cx="9705975" cy="632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AF4EDD-181F-8311-97AE-DC42944797D4}"/>
              </a:ext>
            </a:extLst>
          </p:cNvPr>
          <p:cNvSpPr txBox="1"/>
          <p:nvPr/>
        </p:nvSpPr>
        <p:spPr>
          <a:xfrm>
            <a:off x="6010273" y="4619625"/>
            <a:ext cx="62556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String</a:t>
            </a:r>
            <a:r>
              <a:rPr lang="ko-KR" altLang="en-US" sz="2000" dirty="0"/>
              <a:t>이었던</a:t>
            </a:r>
            <a:r>
              <a:rPr lang="en-US" sz="2000" dirty="0"/>
              <a:t> </a:t>
            </a:r>
            <a:r>
              <a:rPr lang="ko-KR" altLang="en-US" sz="2000" dirty="0"/>
              <a:t>데이터</a:t>
            </a:r>
            <a:r>
              <a:rPr lang="en-US" altLang="ko-KR" sz="2000" dirty="0"/>
              <a:t> </a:t>
            </a:r>
            <a:r>
              <a:rPr lang="ko-KR" altLang="en-US" sz="2000" dirty="0"/>
              <a:t>타입이</a:t>
            </a:r>
            <a:r>
              <a:rPr lang="en-US" sz="2000" dirty="0"/>
              <a:t> category</a:t>
            </a:r>
            <a:r>
              <a:rPr lang="ko-KR" altLang="en-US" sz="2000" dirty="0"/>
              <a:t>로</a:t>
            </a:r>
            <a:r>
              <a:rPr lang="en-US" sz="2000" dirty="0"/>
              <a:t> </a:t>
            </a:r>
            <a:r>
              <a:rPr lang="ko-KR" altLang="en-US" sz="2000" dirty="0"/>
              <a:t>잘</a:t>
            </a:r>
            <a:r>
              <a:rPr lang="en-US" sz="2000" dirty="0"/>
              <a:t> </a:t>
            </a:r>
            <a:r>
              <a:rPr lang="ko-KR" altLang="en-US" sz="2000" dirty="0"/>
              <a:t>변경됨 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2F6E31-969E-9DE6-C44E-F891698F9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4010973"/>
            <a:ext cx="5419725" cy="233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1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8372475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dirty="0" err="1">
                <a:latin typeface="+mj-ea"/>
                <a:cs typeface="+mj-lt"/>
              </a:rPr>
              <a:t>데이터프레임</a:t>
            </a:r>
            <a:r>
              <a:rPr lang="en-US" altLang="ko-KR" sz="4400" dirty="0">
                <a:ea typeface="+mj-lt"/>
                <a:cs typeface="+mj-lt"/>
              </a:rPr>
              <a:t> </a:t>
            </a:r>
            <a:r>
              <a:rPr lang="en-US" altLang="ko-KR" sz="4400" dirty="0" err="1">
                <a:ea typeface="+mj-lt"/>
                <a:cs typeface="+mj-lt"/>
              </a:rPr>
              <a:t>요약</a:t>
            </a:r>
            <a:r>
              <a:rPr lang="en-US" altLang="ko-KR" sz="4400" dirty="0">
                <a:ea typeface="+mj-lt"/>
                <a:cs typeface="+mj-lt"/>
              </a:rPr>
              <a:t> </a:t>
            </a:r>
            <a:r>
              <a:rPr lang="en-US" altLang="ko-KR" sz="4400" dirty="0" err="1">
                <a:ea typeface="+mj-lt"/>
                <a:cs typeface="+mj-lt"/>
              </a:rPr>
              <a:t>정보</a:t>
            </a:r>
            <a:r>
              <a:rPr lang="en-US" altLang="ko-KR" sz="4400" dirty="0">
                <a:ea typeface="+mj-lt"/>
                <a:cs typeface="+mj-lt"/>
              </a:rPr>
              <a:t> </a:t>
            </a:r>
            <a:r>
              <a:rPr lang="en-US" altLang="ko-KR" sz="4400" dirty="0" err="1">
                <a:ea typeface="+mj-lt"/>
                <a:cs typeface="+mj-lt"/>
              </a:rPr>
              <a:t>확인</a:t>
            </a:r>
            <a:r>
              <a:rPr lang="en-US" altLang="ko-KR" sz="4400" dirty="0">
                <a:ea typeface="+mj-lt"/>
                <a:cs typeface="+mj-lt"/>
              </a:rPr>
              <a:t>   </a:t>
            </a:r>
            <a:endParaRPr lang="en-US" altLang="ko-KR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C0371-547B-6A1B-E444-55943B8DE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512428"/>
            <a:ext cx="4857750" cy="3204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90FBA-7954-1438-7E0E-952169CA9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0" y="1444374"/>
            <a:ext cx="5800725" cy="3588252"/>
          </a:xfrm>
          <a:prstGeom prst="rect">
            <a:avLst/>
          </a:prstGeom>
        </p:spPr>
      </p:pic>
      <p:sp>
        <p:nvSpPr>
          <p:cNvPr id="11" name="직사각형 9">
            <a:extLst>
              <a:ext uri="{FF2B5EF4-FFF2-40B4-BE49-F238E27FC236}">
                <a16:creationId xmlns:a16="http://schemas.microsoft.com/office/drawing/2014/main" id="{86658E16-8FFD-6A8F-274F-93BA82234014}"/>
              </a:ext>
            </a:extLst>
          </p:cNvPr>
          <p:cNvSpPr/>
          <p:nvPr/>
        </p:nvSpPr>
        <p:spPr>
          <a:xfrm>
            <a:off x="1029230" y="4282090"/>
            <a:ext cx="1087995" cy="4317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91A7B-4161-992F-9C67-81722616AE3C}"/>
              </a:ext>
            </a:extLst>
          </p:cNvPr>
          <p:cNvSpPr txBox="1"/>
          <p:nvPr/>
        </p:nvSpPr>
        <p:spPr>
          <a:xfrm>
            <a:off x="504825" y="5029199"/>
            <a:ext cx="39814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Info() </a:t>
            </a:r>
            <a:r>
              <a:rPr lang="ko-KR" altLang="en-US" sz="2000"/>
              <a:t>함수로</a:t>
            </a:r>
            <a:r>
              <a:rPr lang="en-US" sz="2000"/>
              <a:t> </a:t>
            </a:r>
            <a:r>
              <a:rPr lang="ko-KR" altLang="en-US" sz="2000"/>
              <a:t>데이터프레임의</a:t>
            </a:r>
            <a:r>
              <a:rPr lang="en-US" sz="2000"/>
              <a:t> </a:t>
            </a:r>
          </a:p>
          <a:p>
            <a:r>
              <a:rPr lang="en-US" sz="2000" err="1"/>
              <a:t>전반적인</a:t>
            </a:r>
            <a:r>
              <a:rPr lang="en-US" sz="2000"/>
              <a:t> </a:t>
            </a:r>
            <a:r>
              <a:rPr lang="ko-KR" altLang="en-US" sz="2000"/>
              <a:t>요약</a:t>
            </a:r>
            <a:r>
              <a:rPr lang="en-US" sz="2000"/>
              <a:t> </a:t>
            </a:r>
            <a:r>
              <a:rPr lang="en-US" sz="2000" err="1"/>
              <a:t>정보</a:t>
            </a:r>
            <a:r>
              <a:rPr lang="en-US" sz="2000"/>
              <a:t> </a:t>
            </a:r>
            <a:r>
              <a:rPr lang="ko-KR" altLang="en-US" sz="2000"/>
              <a:t>확인</a:t>
            </a:r>
            <a:r>
              <a:rPr lang="en-US" sz="200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19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72009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dirty="0" err="1">
                <a:latin typeface="+mj-ea"/>
                <a:cs typeface="+mj-lt"/>
              </a:rPr>
              <a:t>기술통계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확인</a:t>
            </a:r>
            <a:r>
              <a:rPr lang="en-US" altLang="ko-KR" sz="4400" dirty="0">
                <a:latin typeface="+mj-ea"/>
                <a:cs typeface="+mj-lt"/>
              </a:rPr>
              <a:t>   </a:t>
            </a:r>
            <a:endParaRPr lang="en-US" altLang="ko-KR" sz="4400" dirty="0">
              <a:latin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E24D7-C2AD-A959-0E58-F8BBE0329B31}"/>
              </a:ext>
            </a:extLst>
          </p:cNvPr>
          <p:cNvSpPr txBox="1"/>
          <p:nvPr/>
        </p:nvSpPr>
        <p:spPr>
          <a:xfrm>
            <a:off x="7496174" y="2800350"/>
            <a:ext cx="39814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/>
              <a:t>describe() </a:t>
            </a:r>
            <a:r>
              <a:rPr lang="en-US" altLang="ko-KR" sz="2000" err="1"/>
              <a:t>함수를</a:t>
            </a:r>
            <a:r>
              <a:rPr lang="en-US" altLang="ko-KR" sz="2000"/>
              <a:t> </a:t>
            </a:r>
            <a:r>
              <a:rPr lang="en-US" altLang="ko-KR" sz="2000" err="1"/>
              <a:t>사용해서</a:t>
            </a:r>
            <a:r>
              <a:rPr lang="en-US" altLang="ko-KR" sz="2000"/>
              <a:t>  </a:t>
            </a:r>
            <a:endParaRPr lang="en-US"/>
          </a:p>
          <a:p>
            <a:r>
              <a:rPr lang="en-US" altLang="ko-KR" sz="2000" err="1"/>
              <a:t>기술통계</a:t>
            </a:r>
            <a:r>
              <a:rPr lang="en-US" altLang="ko-KR" sz="2000"/>
              <a:t> </a:t>
            </a:r>
            <a:r>
              <a:rPr lang="en-US" altLang="ko-KR" sz="2000" err="1"/>
              <a:t>확인</a:t>
            </a:r>
            <a:r>
              <a:rPr lang="en-US" altLang="ko-KR" sz="2000"/>
              <a:t> 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938EB-927F-B931-DD8F-B4C9111DB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80820"/>
            <a:ext cx="6724650" cy="4572686"/>
          </a:xfrm>
          <a:prstGeom prst="rect">
            <a:avLst/>
          </a:prstGeom>
        </p:spPr>
      </p:pic>
      <p:sp>
        <p:nvSpPr>
          <p:cNvPr id="8" name="직사각형 9">
            <a:extLst>
              <a:ext uri="{FF2B5EF4-FFF2-40B4-BE49-F238E27FC236}">
                <a16:creationId xmlns:a16="http://schemas.microsoft.com/office/drawing/2014/main" id="{9497CCA4-FE8C-593D-F61D-F006F7CDDED9}"/>
              </a:ext>
            </a:extLst>
          </p:cNvPr>
          <p:cNvSpPr/>
          <p:nvPr/>
        </p:nvSpPr>
        <p:spPr>
          <a:xfrm>
            <a:off x="914930" y="2653315"/>
            <a:ext cx="1192770" cy="2983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E2083-8C14-66E1-EF57-5DD2ADFCBBBE}"/>
              </a:ext>
            </a:extLst>
          </p:cNvPr>
          <p:cNvSpPr txBox="1"/>
          <p:nvPr/>
        </p:nvSpPr>
        <p:spPr>
          <a:xfrm>
            <a:off x="7496175" y="1752600"/>
            <a:ext cx="38671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/>
              <a:t>데이터 표본의 특징을 나타내는 요약된 정보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2A880B-57D0-6C53-F77C-D1ACB5A6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263" y="5100638"/>
            <a:ext cx="4572000" cy="552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E795EA-A259-CD06-5925-19FDB4C4AA2B}"/>
              </a:ext>
            </a:extLst>
          </p:cNvPr>
          <p:cNvSpPr txBox="1"/>
          <p:nvPr/>
        </p:nvSpPr>
        <p:spPr>
          <a:xfrm>
            <a:off x="7619999" y="4200525"/>
            <a:ext cx="32194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/>
              <a:t>모든 변수의 기술통계를 확인하고 싶으면?</a:t>
            </a:r>
          </a:p>
        </p:txBody>
      </p:sp>
    </p:spTree>
    <p:extLst>
      <p:ext uri="{BB962C8B-B14F-4D97-AF65-F5344CB8AC3E}">
        <p14:creationId xmlns:p14="http://schemas.microsoft.com/office/powerpoint/2010/main" val="280072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72009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dirty="0" err="1">
                <a:latin typeface="+mj-ea"/>
                <a:cs typeface="+mj-lt"/>
              </a:rPr>
              <a:t>기술통계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확인</a:t>
            </a:r>
            <a:r>
              <a:rPr lang="en-US" altLang="ko-KR" sz="4400" dirty="0">
                <a:latin typeface="+mj-ea"/>
                <a:cs typeface="+mj-lt"/>
              </a:rPr>
              <a:t>   </a:t>
            </a:r>
            <a:endParaRPr lang="en-US" altLang="ko-KR" sz="4400" dirty="0">
              <a:latin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E2083-8C14-66E1-EF57-5DD2ADFCBBBE}"/>
              </a:ext>
            </a:extLst>
          </p:cNvPr>
          <p:cNvSpPr txBox="1"/>
          <p:nvPr/>
        </p:nvSpPr>
        <p:spPr>
          <a:xfrm>
            <a:off x="5133975" y="2543175"/>
            <a:ext cx="4686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err="1"/>
              <a:t>object값만</a:t>
            </a:r>
            <a:r>
              <a:rPr lang="ko-KR" altLang="en-US" sz="2000"/>
              <a:t> 따로 확인하고 싶을 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0579D-366D-0B41-127D-45FD0E7F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511420"/>
            <a:ext cx="4314825" cy="4654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7D11E-54A8-3ED2-0F01-39DA6DD23278}"/>
              </a:ext>
            </a:extLst>
          </p:cNvPr>
          <p:cNvSpPr txBox="1"/>
          <p:nvPr/>
        </p:nvSpPr>
        <p:spPr>
          <a:xfrm>
            <a:off x="5133975" y="3838575"/>
            <a:ext cx="62674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/>
              <a:t>숫자 데이터 타입의 변수만 기술통계 계산하기 </a:t>
            </a:r>
            <a:endParaRPr lang="en-US" altLang="ko-KR"/>
          </a:p>
          <a:p>
            <a:r>
              <a:rPr lang="ko-KR" altLang="en-US" sz="2000" err="1"/>
              <a:t>df.descibe</a:t>
            </a:r>
            <a:r>
              <a:rPr lang="ko-KR" altLang="en-US" sz="2000"/>
              <a:t>(</a:t>
            </a:r>
            <a:r>
              <a:rPr lang="ko-KR" altLang="en-US" sz="2000" err="1"/>
              <a:t>include</a:t>
            </a:r>
            <a:r>
              <a:rPr lang="ko-KR" altLang="en-US" sz="2000"/>
              <a:t>=[</a:t>
            </a:r>
            <a:r>
              <a:rPr lang="ko-KR" altLang="en-US" sz="2000" err="1"/>
              <a:t>np.number</a:t>
            </a:r>
            <a:r>
              <a:rPr lang="ko-KR" altLang="en-US" sz="2000"/>
              <a:t>])</a:t>
            </a:r>
            <a:endParaRPr 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F7D3-EF41-7310-6BAE-4FE5346084E4}"/>
              </a:ext>
            </a:extLst>
          </p:cNvPr>
          <p:cNvSpPr txBox="1"/>
          <p:nvPr/>
        </p:nvSpPr>
        <p:spPr>
          <a:xfrm>
            <a:off x="5172075" y="4943475"/>
            <a:ext cx="68167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/>
              <a:t>카테고리 데이터 타입의 변수를 제외하고 기술통계 계산</a:t>
            </a:r>
            <a:endParaRPr lang="en-US" altLang="ko-KR" dirty="0"/>
          </a:p>
          <a:p>
            <a:r>
              <a:rPr lang="ko-KR" altLang="en-US" sz="2000" dirty="0" err="1"/>
              <a:t>df.descibe</a:t>
            </a:r>
            <a:r>
              <a:rPr lang="ko-KR" altLang="en-US" sz="2000" dirty="0"/>
              <a:t>(</a:t>
            </a:r>
            <a:r>
              <a:rPr lang="ko-KR" altLang="en-US" sz="2000" dirty="0" err="1"/>
              <a:t>exclude</a:t>
            </a:r>
            <a:r>
              <a:rPr lang="ko-KR" altLang="en-US" sz="2000" dirty="0"/>
              <a:t>=['</a:t>
            </a:r>
            <a:r>
              <a:rPr lang="ko-KR" altLang="en-US" sz="2000" dirty="0" err="1"/>
              <a:t>category</a:t>
            </a:r>
            <a:r>
              <a:rPr lang="ko-KR" altLang="en-US" sz="2000" dirty="0"/>
              <a:t>'])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42040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8796981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dirty="0" err="1">
                <a:latin typeface="+mj-ea"/>
                <a:cs typeface="+mj-lt"/>
              </a:rPr>
              <a:t>넘파이로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백분위수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구하기</a:t>
            </a:r>
            <a:r>
              <a:rPr lang="en-US" altLang="ko-KR" sz="4400" dirty="0">
                <a:latin typeface="+mj-ea"/>
                <a:cs typeface="+mj-lt"/>
              </a:rPr>
              <a:t>    </a:t>
            </a:r>
            <a:endParaRPr lang="en-US" altLang="ko-KR" sz="4400" dirty="0">
              <a:latin typeface="+mj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65DD7-4E47-C631-AA7F-E2BF70AB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57955"/>
            <a:ext cx="6896100" cy="2694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76A48-D391-822F-FC3A-BBA062EA285E}"/>
              </a:ext>
            </a:extLst>
          </p:cNvPr>
          <p:cNvSpPr txBox="1"/>
          <p:nvPr/>
        </p:nvSpPr>
        <p:spPr>
          <a:xfrm>
            <a:off x="609599" y="4562475"/>
            <a:ext cx="30018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percentile() </a:t>
            </a:r>
            <a:r>
              <a:rPr lang="ko-KR" altLang="en-US" sz="2000" dirty="0"/>
              <a:t>함수 활용 </a:t>
            </a:r>
            <a:endParaRPr lang="en-US" altLang="ko-KR" sz="2000" dirty="0"/>
          </a:p>
        </p:txBody>
      </p:sp>
      <p:sp>
        <p:nvSpPr>
          <p:cNvPr id="8" name="직사각형 9">
            <a:extLst>
              <a:ext uri="{FF2B5EF4-FFF2-40B4-BE49-F238E27FC236}">
                <a16:creationId xmlns:a16="http://schemas.microsoft.com/office/drawing/2014/main" id="{64A53199-2D38-24CD-1BF5-DCE892C36032}"/>
              </a:ext>
            </a:extLst>
          </p:cNvPr>
          <p:cNvSpPr/>
          <p:nvPr/>
        </p:nvSpPr>
        <p:spPr>
          <a:xfrm>
            <a:off x="1772180" y="3291490"/>
            <a:ext cx="1240395" cy="2602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02C03-88E9-338F-8219-34F45BCAE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622493"/>
            <a:ext cx="4229100" cy="3279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9FD361-3AE9-A414-F856-4A24E3F59B1F}"/>
              </a:ext>
            </a:extLst>
          </p:cNvPr>
          <p:cNvSpPr txBox="1"/>
          <p:nvPr/>
        </p:nvSpPr>
        <p:spPr>
          <a:xfrm>
            <a:off x="7953374" y="5181600"/>
            <a:ext cx="27908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err="1"/>
              <a:t>개별</a:t>
            </a:r>
            <a:r>
              <a:rPr lang="en-US" altLang="ko-KR" sz="2000"/>
              <a:t> </a:t>
            </a:r>
            <a:r>
              <a:rPr lang="en-US" altLang="ko-KR" sz="2000" err="1"/>
              <a:t>원소</a:t>
            </a:r>
            <a:r>
              <a:rPr lang="en-US" altLang="ko-KR" sz="2000"/>
              <a:t> </a:t>
            </a:r>
            <a:r>
              <a:rPr lang="en-US" altLang="ko-KR" sz="2000" err="1"/>
              <a:t>접근</a:t>
            </a:r>
            <a:r>
              <a:rPr lang="en-US" altLang="ko-KR" sz="2000"/>
              <a:t> </a:t>
            </a:r>
            <a:r>
              <a:rPr lang="en-US" altLang="ko-KR" sz="2000" err="1"/>
              <a:t>방법</a:t>
            </a:r>
            <a:r>
              <a:rPr lang="en-US" altLang="ko-KR" sz="200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0623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8436575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dirty="0" err="1">
                <a:latin typeface="+mj-ea"/>
                <a:cs typeface="+mj-lt"/>
              </a:rPr>
              <a:t>판다스로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백분위수</a:t>
            </a:r>
            <a:r>
              <a:rPr lang="en-US" altLang="ko-KR" sz="4400" dirty="0">
                <a:latin typeface="+mj-ea"/>
                <a:cs typeface="+mj-lt"/>
              </a:rPr>
              <a:t> </a:t>
            </a:r>
            <a:r>
              <a:rPr lang="en-US" altLang="ko-KR" sz="4400" dirty="0" err="1">
                <a:latin typeface="+mj-ea"/>
                <a:cs typeface="+mj-lt"/>
              </a:rPr>
              <a:t>구하기</a:t>
            </a:r>
            <a:r>
              <a:rPr lang="en-US" altLang="ko-KR" sz="4400" dirty="0">
                <a:latin typeface="+mj-ea"/>
                <a:cs typeface="+mj-lt"/>
              </a:rPr>
              <a:t>    </a:t>
            </a:r>
            <a:endParaRPr lang="en-US" altLang="ko-KR" sz="4400" dirty="0">
              <a:latin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B9BE2-927C-784D-3160-7E314202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422059"/>
            <a:ext cx="5419725" cy="2737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567AF-F6EC-5F9D-1D25-4DB861546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4350802"/>
            <a:ext cx="6915150" cy="240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486435-3146-082B-726D-4378304EDCAB}"/>
              </a:ext>
            </a:extLst>
          </p:cNvPr>
          <p:cNvSpPr txBox="1"/>
          <p:nvPr/>
        </p:nvSpPr>
        <p:spPr>
          <a:xfrm>
            <a:off x="6629399" y="2647950"/>
            <a:ext cx="28932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quantile() </a:t>
            </a:r>
            <a:r>
              <a:rPr lang="ko-KR" altLang="en-US" sz="2000" dirty="0"/>
              <a:t>함수</a:t>
            </a:r>
            <a:r>
              <a:rPr lang="en-US" sz="2000" dirty="0"/>
              <a:t> </a:t>
            </a:r>
            <a:r>
              <a:rPr lang="ko-KR" altLang="en-US" sz="2000" dirty="0"/>
              <a:t>사용</a:t>
            </a:r>
            <a:r>
              <a:rPr lang="en-US" altLang="ko-KR" sz="2000" dirty="0"/>
              <a:t> </a:t>
            </a:r>
            <a:endParaRPr lang="ko-KR" altLang="en-US" sz="2000" dirty="0"/>
          </a:p>
        </p:txBody>
      </p:sp>
      <p:sp>
        <p:nvSpPr>
          <p:cNvPr id="9" name="직사각형 9">
            <a:extLst>
              <a:ext uri="{FF2B5EF4-FFF2-40B4-BE49-F238E27FC236}">
                <a16:creationId xmlns:a16="http://schemas.microsoft.com/office/drawing/2014/main" id="{49F0060E-147D-041B-7460-EEEEC9A88C31}"/>
              </a:ext>
            </a:extLst>
          </p:cNvPr>
          <p:cNvSpPr/>
          <p:nvPr/>
        </p:nvSpPr>
        <p:spPr>
          <a:xfrm>
            <a:off x="1181630" y="3805840"/>
            <a:ext cx="1421370" cy="3174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E80A22-F00B-D34C-5F0D-11A44A8BA3C1}"/>
              </a:ext>
            </a:extLst>
          </p:cNvPr>
          <p:cNvSpPr txBox="1"/>
          <p:nvPr/>
        </p:nvSpPr>
        <p:spPr>
          <a:xfrm>
            <a:off x="7734300" y="4724400"/>
            <a:ext cx="3781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err="1"/>
              <a:t>df.quantile</a:t>
            </a:r>
            <a:r>
              <a:rPr lang="en-US" altLang="ko-KR" sz="2000"/>
              <a:t>(.25)를 </a:t>
            </a:r>
            <a:r>
              <a:rPr lang="en-US" altLang="ko-KR" sz="2000" err="1"/>
              <a:t>입력하면</a:t>
            </a:r>
            <a:r>
              <a:rPr lang="en-US" altLang="ko-KR" sz="2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87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72009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데이터</a:t>
            </a:r>
            <a:r>
              <a:rPr lang="en-US" altLang="ko-KR" sz="4400"/>
              <a:t> 수 </a:t>
            </a:r>
            <a:r>
              <a:rPr lang="en-US" altLang="ko-KR" sz="4400" err="1"/>
              <a:t>파악하기</a:t>
            </a:r>
            <a:r>
              <a:rPr lang="en-US" altLang="ko-KR" sz="4400"/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40D0E-3731-C22E-9048-AC41CECD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475494"/>
            <a:ext cx="6791325" cy="3964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F9E31-BF69-97E2-DABC-43ABF0C99B61}"/>
              </a:ext>
            </a:extLst>
          </p:cNvPr>
          <p:cNvSpPr txBox="1"/>
          <p:nvPr/>
        </p:nvSpPr>
        <p:spPr>
          <a:xfrm>
            <a:off x="7448549" y="2724150"/>
            <a:ext cx="33432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count</a:t>
            </a:r>
            <a:r>
              <a:rPr lang="en-US" sz="2000"/>
              <a:t>() </a:t>
            </a:r>
            <a:r>
              <a:rPr lang="ko-KR" altLang="en-US" sz="2000"/>
              <a:t>함수로</a:t>
            </a:r>
            <a:r>
              <a:rPr lang="en-US" sz="2000"/>
              <a:t> </a:t>
            </a:r>
            <a:r>
              <a:rPr lang="ko-KR" altLang="en-US" sz="2000"/>
              <a:t>모든</a:t>
            </a:r>
            <a:r>
              <a:rPr lang="en-US" altLang="ko-KR" sz="2000"/>
              <a:t> </a:t>
            </a:r>
          </a:p>
          <a:p>
            <a:r>
              <a:rPr lang="ko-KR" altLang="en-US" sz="2000"/>
              <a:t>데이터의</a:t>
            </a:r>
            <a:r>
              <a:rPr lang="en-US" sz="2000"/>
              <a:t> 셀 </a:t>
            </a:r>
            <a:r>
              <a:rPr lang="ko-KR" altLang="en-US" sz="2000"/>
              <a:t>수를</a:t>
            </a:r>
            <a:r>
              <a:rPr lang="en-US" sz="2000"/>
              <a:t> </a:t>
            </a:r>
            <a:r>
              <a:rPr lang="ko-KR" altLang="en-US" sz="2000"/>
              <a:t>계산</a:t>
            </a:r>
            <a:r>
              <a:rPr lang="en-US" sz="2000"/>
              <a:t> </a:t>
            </a:r>
            <a:endParaRPr lang="en-US" altLang="ko-KR" sz="2000"/>
          </a:p>
        </p:txBody>
      </p:sp>
      <p:sp>
        <p:nvSpPr>
          <p:cNvPr id="9" name="직사각형 9">
            <a:extLst>
              <a:ext uri="{FF2B5EF4-FFF2-40B4-BE49-F238E27FC236}">
                <a16:creationId xmlns:a16="http://schemas.microsoft.com/office/drawing/2014/main" id="{28222F2F-6A24-E360-9F5F-AE86137AD03A}"/>
              </a:ext>
            </a:extLst>
          </p:cNvPr>
          <p:cNvSpPr/>
          <p:nvPr/>
        </p:nvSpPr>
        <p:spPr>
          <a:xfrm>
            <a:off x="905405" y="3072415"/>
            <a:ext cx="1183245" cy="3174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59C97-64FE-7B94-EB92-F0F028C65325}"/>
              </a:ext>
            </a:extLst>
          </p:cNvPr>
          <p:cNvSpPr txBox="1"/>
          <p:nvPr/>
        </p:nvSpPr>
        <p:spPr>
          <a:xfrm>
            <a:off x="7448549" y="3952874"/>
            <a:ext cx="38290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err="1"/>
              <a:t>df.count</a:t>
            </a:r>
            <a:r>
              <a:rPr lang="en-US" altLang="ko-KR" sz="2000"/>
              <a:t>(axis='columns')는? </a:t>
            </a:r>
          </a:p>
        </p:txBody>
      </p:sp>
    </p:spTree>
    <p:extLst>
      <p:ext uri="{BB962C8B-B14F-4D97-AF65-F5344CB8AC3E}">
        <p14:creationId xmlns:p14="http://schemas.microsoft.com/office/powerpoint/2010/main" val="396748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72009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최댓값</a:t>
            </a:r>
            <a:r>
              <a:rPr lang="en-US" altLang="ko-KR" sz="4400"/>
              <a:t> </a:t>
            </a:r>
            <a:r>
              <a:rPr lang="en-US" altLang="ko-KR" sz="4400" err="1"/>
              <a:t>찾기</a:t>
            </a:r>
            <a:r>
              <a:rPr lang="en-US" altLang="ko-KR" sz="4400"/>
              <a:t> 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660A9-0769-0CA2-ECE3-E38C5A6B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50673"/>
            <a:ext cx="5505450" cy="2937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0C984E-9259-3017-8493-7D8EB26A8289}"/>
              </a:ext>
            </a:extLst>
          </p:cNvPr>
          <p:cNvSpPr txBox="1"/>
          <p:nvPr/>
        </p:nvSpPr>
        <p:spPr>
          <a:xfrm>
            <a:off x="6296025" y="2285999"/>
            <a:ext cx="44386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max() </a:t>
            </a:r>
            <a:r>
              <a:rPr lang="ko-KR" altLang="en-US" sz="2000"/>
              <a:t>함수로</a:t>
            </a:r>
            <a:r>
              <a:rPr lang="en-US" altLang="ko-KR" sz="2000"/>
              <a:t> </a:t>
            </a:r>
            <a:r>
              <a:rPr lang="en-US" altLang="ko-KR" sz="2000" err="1"/>
              <a:t>최댓값</a:t>
            </a:r>
            <a:r>
              <a:rPr lang="en-US" altLang="ko-KR" sz="2000"/>
              <a:t> </a:t>
            </a:r>
            <a:r>
              <a:rPr lang="en-US" altLang="ko-KR" sz="2000" err="1"/>
              <a:t>찾기</a:t>
            </a:r>
            <a:r>
              <a:rPr lang="en-US" altLang="ko-KR" sz="2000"/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3C704-5F8F-D84C-97C0-36E5D277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63" y="2962275"/>
            <a:ext cx="4676775" cy="1485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B243CF-6DE5-7ADD-4134-A7E6110C7E6E}"/>
              </a:ext>
            </a:extLst>
          </p:cNvPr>
          <p:cNvSpPr txBox="1"/>
          <p:nvPr/>
        </p:nvSpPr>
        <p:spPr>
          <a:xfrm>
            <a:off x="5848349" y="5524499"/>
            <a:ext cx="44386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err="1"/>
              <a:t>최댓값이</a:t>
            </a:r>
            <a:r>
              <a:rPr lang="en-US" altLang="ko-KR" sz="2000"/>
              <a:t> </a:t>
            </a:r>
            <a:r>
              <a:rPr lang="en-US" altLang="ko-KR" sz="2000" err="1"/>
              <a:t>있는</a:t>
            </a:r>
            <a:r>
              <a:rPr lang="en-US" altLang="ko-KR" sz="2000"/>
              <a:t> </a:t>
            </a:r>
            <a:r>
              <a:rPr lang="en-US" altLang="ko-KR" sz="2000" err="1"/>
              <a:t>id를</a:t>
            </a:r>
            <a:r>
              <a:rPr lang="en-US" altLang="ko-KR" sz="2000"/>
              <a:t> </a:t>
            </a:r>
            <a:r>
              <a:rPr lang="en-US" altLang="ko-KR" sz="2000" err="1"/>
              <a:t>알고</a:t>
            </a:r>
            <a:r>
              <a:rPr lang="en-US" altLang="ko-KR" sz="2000"/>
              <a:t> </a:t>
            </a:r>
            <a:r>
              <a:rPr lang="en-US" altLang="ko-KR" sz="2000" err="1"/>
              <a:t>싶으면</a:t>
            </a:r>
            <a:endParaRPr lang="en-US" altLang="ko-KR" sz="2000"/>
          </a:p>
          <a:p>
            <a:r>
              <a:rPr lang="en-US" altLang="ko-KR" sz="2000" err="1"/>
              <a:t>Idxmax</a:t>
            </a:r>
            <a:r>
              <a:rPr lang="en-US" altLang="ko-KR" sz="2000"/>
              <a:t>() </a:t>
            </a:r>
            <a:r>
              <a:rPr lang="en-US" altLang="ko-KR" sz="2000" err="1"/>
              <a:t>함수를</a:t>
            </a:r>
            <a:r>
              <a:rPr lang="en-US" altLang="ko-KR" sz="2000"/>
              <a:t> </a:t>
            </a:r>
            <a:r>
              <a:rPr lang="en-US" altLang="ko-KR" sz="2000" err="1"/>
              <a:t>활용</a:t>
            </a:r>
            <a:r>
              <a:rPr lang="en-US" altLang="ko-KR" sz="2000"/>
              <a:t>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761EBA-4DBF-58AF-CF81-E32A3E9A5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057284"/>
            <a:ext cx="4876800" cy="14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9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72009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최솟값</a:t>
            </a:r>
            <a:r>
              <a:rPr lang="en-US" altLang="ko-KR" sz="4400"/>
              <a:t> </a:t>
            </a:r>
            <a:r>
              <a:rPr lang="en-US" altLang="ko-KR" sz="4400" err="1"/>
              <a:t>찾기</a:t>
            </a:r>
            <a:r>
              <a:rPr lang="en-US" altLang="ko-KR" sz="4400"/>
              <a:t>  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C984E-9259-3017-8493-7D8EB26A8289}"/>
              </a:ext>
            </a:extLst>
          </p:cNvPr>
          <p:cNvSpPr txBox="1"/>
          <p:nvPr/>
        </p:nvSpPr>
        <p:spPr>
          <a:xfrm>
            <a:off x="6038850" y="1714499"/>
            <a:ext cx="44386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min() </a:t>
            </a:r>
            <a:r>
              <a:rPr lang="ko-KR" altLang="en-US" sz="2000"/>
              <a:t>함수로</a:t>
            </a:r>
            <a:r>
              <a:rPr lang="en-US" altLang="ko-KR" sz="2000"/>
              <a:t> </a:t>
            </a:r>
            <a:r>
              <a:rPr lang="en-US" altLang="ko-KR" sz="2000" err="1"/>
              <a:t>최솟값</a:t>
            </a:r>
            <a:r>
              <a:rPr lang="en-US" altLang="ko-KR" sz="2000"/>
              <a:t> </a:t>
            </a:r>
            <a:r>
              <a:rPr lang="en-US" altLang="ko-KR" sz="2000" err="1"/>
              <a:t>찾기</a:t>
            </a:r>
            <a:r>
              <a:rPr lang="en-US" altLang="ko-KR" sz="2000"/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243CF-6DE5-7ADD-4134-A7E6110C7E6E}"/>
              </a:ext>
            </a:extLst>
          </p:cNvPr>
          <p:cNvSpPr txBox="1"/>
          <p:nvPr/>
        </p:nvSpPr>
        <p:spPr>
          <a:xfrm>
            <a:off x="5848349" y="5524499"/>
            <a:ext cx="44386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err="1"/>
              <a:t>최솟값이</a:t>
            </a:r>
            <a:r>
              <a:rPr lang="en-US" altLang="ko-KR" sz="2000"/>
              <a:t> </a:t>
            </a:r>
            <a:r>
              <a:rPr lang="en-US" altLang="ko-KR" sz="2000" err="1"/>
              <a:t>있는</a:t>
            </a:r>
            <a:r>
              <a:rPr lang="en-US" altLang="ko-KR" sz="2000"/>
              <a:t> </a:t>
            </a:r>
            <a:r>
              <a:rPr lang="en-US" altLang="ko-KR" sz="2000" err="1"/>
              <a:t>id를</a:t>
            </a:r>
            <a:r>
              <a:rPr lang="en-US" altLang="ko-KR" sz="2000"/>
              <a:t> </a:t>
            </a:r>
            <a:r>
              <a:rPr lang="en-US" altLang="ko-KR" sz="2000" err="1"/>
              <a:t>알고</a:t>
            </a:r>
            <a:r>
              <a:rPr lang="en-US" altLang="ko-KR" sz="2000"/>
              <a:t> </a:t>
            </a:r>
            <a:r>
              <a:rPr lang="en-US" altLang="ko-KR" sz="2000" err="1"/>
              <a:t>싶으면</a:t>
            </a:r>
            <a:endParaRPr lang="en-US" altLang="ko-KR" sz="2000"/>
          </a:p>
          <a:p>
            <a:r>
              <a:rPr lang="en-US" altLang="ko-KR" sz="2000" err="1"/>
              <a:t>Idxmin</a:t>
            </a:r>
            <a:r>
              <a:rPr lang="en-US" altLang="ko-KR" sz="2000"/>
              <a:t>() </a:t>
            </a:r>
            <a:r>
              <a:rPr lang="en-US" altLang="ko-KR" sz="2000" err="1"/>
              <a:t>함수를</a:t>
            </a:r>
            <a:r>
              <a:rPr lang="en-US" altLang="ko-KR" sz="2000"/>
              <a:t> </a:t>
            </a:r>
            <a:r>
              <a:rPr lang="en-US" altLang="ko-KR" sz="2000" err="1"/>
              <a:t>활용</a:t>
            </a:r>
            <a:r>
              <a:rPr lang="en-US" altLang="ko-KR" sz="200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0F377-5FD6-D596-996F-A57AF807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24614"/>
            <a:ext cx="5153025" cy="2475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3407B-46A1-1F7B-BCF6-61C355CC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2815110"/>
            <a:ext cx="5362575" cy="1237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A02410-87AC-13C1-002C-6E33E3BC3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953783"/>
            <a:ext cx="4781550" cy="138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3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895144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평균값과</a:t>
            </a:r>
            <a:r>
              <a:rPr lang="en-US" altLang="ko-KR" sz="4400"/>
              <a:t> </a:t>
            </a:r>
            <a:r>
              <a:rPr lang="en-US" altLang="ko-KR" sz="4400" err="1"/>
              <a:t>표준편차</a:t>
            </a:r>
            <a:r>
              <a:rPr lang="en-US" altLang="ko-KR" sz="4400"/>
              <a:t> </a:t>
            </a:r>
            <a:r>
              <a:rPr lang="en-US" altLang="ko-KR" sz="4400" err="1"/>
              <a:t>계산하기</a:t>
            </a:r>
            <a:r>
              <a:rPr lang="en-US" altLang="ko-KR" sz="4400"/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C9426-BAC9-F1ED-3717-264900E6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60156"/>
            <a:ext cx="5153025" cy="2508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ED98E-EBAD-54EC-9CDD-48E1A0B1F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356250"/>
            <a:ext cx="4695825" cy="1326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4B156-08C0-8153-3A79-9043DD64BDC2}"/>
              </a:ext>
            </a:extLst>
          </p:cNvPr>
          <p:cNvSpPr txBox="1"/>
          <p:nvPr/>
        </p:nvSpPr>
        <p:spPr>
          <a:xfrm>
            <a:off x="6092138" y="1562100"/>
            <a:ext cx="39755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mean() </a:t>
            </a:r>
            <a:r>
              <a:rPr lang="ko-KR" altLang="en-US" sz="2000"/>
              <a:t>함수로</a:t>
            </a:r>
            <a:r>
              <a:rPr lang="en-US" altLang="ko-KR" sz="2000"/>
              <a:t> </a:t>
            </a:r>
            <a:r>
              <a:rPr lang="en-US" altLang="ko-KR" sz="2000" err="1"/>
              <a:t>숫자</a:t>
            </a:r>
            <a:r>
              <a:rPr lang="en-US" altLang="ko-KR" sz="2000"/>
              <a:t> </a:t>
            </a:r>
            <a:r>
              <a:rPr lang="en-US" altLang="ko-KR" sz="2000" err="1"/>
              <a:t>타입</a:t>
            </a:r>
            <a:r>
              <a:rPr lang="en-US" altLang="ko-KR" sz="2000"/>
              <a:t> </a:t>
            </a:r>
            <a:r>
              <a:rPr lang="en-US" altLang="ko-KR" sz="2000" err="1"/>
              <a:t>컬럼의</a:t>
            </a:r>
            <a:r>
              <a:rPr lang="en-US" altLang="ko-KR" sz="2000"/>
              <a:t> </a:t>
            </a:r>
            <a:r>
              <a:rPr lang="en-US" altLang="ko-KR" sz="2000" err="1"/>
              <a:t>평균값</a:t>
            </a:r>
            <a:r>
              <a:rPr lang="en-US" altLang="ko-KR" sz="2000"/>
              <a:t> </a:t>
            </a:r>
            <a:r>
              <a:rPr lang="en-US" altLang="ko-KR" sz="2000" err="1"/>
              <a:t>계산</a:t>
            </a:r>
            <a:r>
              <a:rPr lang="en-US" altLang="ko-KR" sz="2000"/>
              <a:t> 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31CA1A-61B2-44C0-60B6-FAE82B88B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255545"/>
            <a:ext cx="5181600" cy="24140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910744-869E-61C8-8CCC-45D50AE07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5" y="4992084"/>
            <a:ext cx="4229100" cy="14648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0C26B7-CECF-30C7-A52F-6F846498198F}"/>
              </a:ext>
            </a:extLst>
          </p:cNvPr>
          <p:cNvSpPr txBox="1"/>
          <p:nvPr/>
        </p:nvSpPr>
        <p:spPr>
          <a:xfrm>
            <a:off x="6027780" y="4065631"/>
            <a:ext cx="3790177" cy="728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std() </a:t>
            </a:r>
            <a:r>
              <a:rPr lang="ko-KR" altLang="en-US" sz="2000"/>
              <a:t>함수로</a:t>
            </a:r>
            <a:r>
              <a:rPr lang="en-US" altLang="ko-KR" sz="2000"/>
              <a:t> </a:t>
            </a:r>
            <a:r>
              <a:rPr lang="en-US" altLang="ko-KR" sz="2000" err="1"/>
              <a:t>숫자</a:t>
            </a:r>
            <a:r>
              <a:rPr lang="en-US" altLang="ko-KR" sz="2000"/>
              <a:t> </a:t>
            </a:r>
            <a:r>
              <a:rPr lang="en-US" altLang="ko-KR" sz="2000" err="1"/>
              <a:t>타입</a:t>
            </a:r>
            <a:r>
              <a:rPr lang="en-US" altLang="ko-KR" sz="2000"/>
              <a:t> </a:t>
            </a:r>
            <a:r>
              <a:rPr lang="en-US" altLang="ko-KR" sz="2000" err="1"/>
              <a:t>컬럼의</a:t>
            </a:r>
            <a:r>
              <a:rPr lang="en-US" altLang="ko-KR" sz="2000"/>
              <a:t> </a:t>
            </a:r>
            <a:r>
              <a:rPr lang="en-US" altLang="ko-KR" sz="2000" err="1"/>
              <a:t>표준편차</a:t>
            </a:r>
            <a:r>
              <a:rPr lang="en-US" altLang="ko-KR" sz="2000"/>
              <a:t> </a:t>
            </a:r>
            <a:r>
              <a:rPr lang="en-US" altLang="ko-KR" sz="2000" err="1"/>
              <a:t>계산</a:t>
            </a:r>
            <a:r>
              <a:rPr lang="en-US" altLang="ko-KR" sz="2000"/>
              <a:t> </a:t>
            </a:r>
          </a:p>
        </p:txBody>
      </p:sp>
      <p:sp>
        <p:nvSpPr>
          <p:cNvPr id="19" name="직사각형 9">
            <a:extLst>
              <a:ext uri="{FF2B5EF4-FFF2-40B4-BE49-F238E27FC236}">
                <a16:creationId xmlns:a16="http://schemas.microsoft.com/office/drawing/2014/main" id="{AD362A22-F0D8-1762-B70C-693D64CB37E5}"/>
              </a:ext>
            </a:extLst>
          </p:cNvPr>
          <p:cNvSpPr/>
          <p:nvPr/>
        </p:nvSpPr>
        <p:spPr>
          <a:xfrm>
            <a:off x="1095905" y="3643915"/>
            <a:ext cx="1183245" cy="3174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9">
            <a:extLst>
              <a:ext uri="{FF2B5EF4-FFF2-40B4-BE49-F238E27FC236}">
                <a16:creationId xmlns:a16="http://schemas.microsoft.com/office/drawing/2014/main" id="{85DAC017-E687-1878-7AB6-916F82C147C6}"/>
              </a:ext>
            </a:extLst>
          </p:cNvPr>
          <p:cNvSpPr/>
          <p:nvPr/>
        </p:nvSpPr>
        <p:spPr>
          <a:xfrm>
            <a:off x="1210205" y="6234715"/>
            <a:ext cx="1183245" cy="3174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2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05C5528-FF9E-F8CF-9892-FE34FA3C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64" y="639755"/>
            <a:ext cx="4434672" cy="211180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3EC6B90-B46F-1BD1-FFA0-E8ECD8EC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665" y="2913375"/>
            <a:ext cx="4434670" cy="370662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B1B1E90-0755-5BC3-A83D-BA57DA76FF6D}"/>
              </a:ext>
            </a:extLst>
          </p:cNvPr>
          <p:cNvSpPr/>
          <p:nvPr/>
        </p:nvSpPr>
        <p:spPr>
          <a:xfrm>
            <a:off x="10621279" y="5169873"/>
            <a:ext cx="2155370" cy="2220684"/>
          </a:xfrm>
          <a:prstGeom prst="ellipse">
            <a:avLst/>
          </a:prstGeom>
          <a:solidFill>
            <a:srgbClr val="F2726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1F71B91-0536-63B9-C028-BFDD026C380B}"/>
              </a:ext>
            </a:extLst>
          </p:cNvPr>
          <p:cNvSpPr/>
          <p:nvPr/>
        </p:nvSpPr>
        <p:spPr>
          <a:xfrm>
            <a:off x="-611416" y="1398100"/>
            <a:ext cx="1567542" cy="1615439"/>
          </a:xfrm>
          <a:prstGeom prst="ellipse">
            <a:avLst/>
          </a:prstGeom>
          <a:solidFill>
            <a:srgbClr val="65B7E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4CC29-60E1-A3C2-AC77-2B2F81C23726}"/>
              </a:ext>
            </a:extLst>
          </p:cNvPr>
          <p:cNvSpPr txBox="1"/>
          <p:nvPr/>
        </p:nvSpPr>
        <p:spPr>
          <a:xfrm>
            <a:off x="347541" y="638239"/>
            <a:ext cx="1716124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262626"/>
                </a:solidFill>
              </a:rPr>
              <a:t>CSV </a:t>
            </a:r>
            <a:r>
              <a:rPr lang="en-US" altLang="ko-KR" sz="1400" b="1" err="1">
                <a:solidFill>
                  <a:srgbClr val="262626"/>
                </a:solidFill>
              </a:rPr>
              <a:t>파일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로드하기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347493-06C6-47CE-71C9-265870AED1AC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5207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103632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기술통계</a:t>
            </a:r>
            <a:r>
              <a:rPr lang="en-US" altLang="ko-KR" sz="4400"/>
              <a:t> </a:t>
            </a:r>
            <a:r>
              <a:rPr lang="en-US" altLang="ko-KR" sz="4400" err="1"/>
              <a:t>시각화</a:t>
            </a:r>
            <a:r>
              <a:rPr lang="en-US" altLang="ko-KR" sz="4400"/>
              <a:t> : </a:t>
            </a:r>
            <a:r>
              <a:rPr lang="en-US" altLang="ko-KR" sz="4400" err="1"/>
              <a:t>막대그래프</a:t>
            </a:r>
            <a:r>
              <a:rPr lang="en-US" altLang="ko-KR" sz="440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AAF04-CCE0-66C7-62E0-B11DB5BC9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441952"/>
            <a:ext cx="6524625" cy="166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268A9-9F9D-7860-5895-B4C7BBA2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272477"/>
            <a:ext cx="3552825" cy="3589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CB3A03-9F72-91A2-3286-3872FF6F4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3149647"/>
            <a:ext cx="3590925" cy="3540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2217B4-C048-A5BB-3E4D-3679E649C8CD}"/>
              </a:ext>
            </a:extLst>
          </p:cNvPr>
          <p:cNvSpPr txBox="1"/>
          <p:nvPr/>
        </p:nvSpPr>
        <p:spPr>
          <a:xfrm>
            <a:off x="7372349" y="1876425"/>
            <a:ext cx="39433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catplot</a:t>
            </a:r>
            <a:r>
              <a:rPr lang="en-US" sz="2000"/>
              <a:t>() </a:t>
            </a:r>
            <a:r>
              <a:rPr lang="ko-KR" altLang="en-US" sz="2000"/>
              <a:t>막대그래프</a:t>
            </a:r>
            <a:r>
              <a:rPr lang="en-US" sz="2000"/>
              <a:t> </a:t>
            </a:r>
            <a:r>
              <a:rPr lang="ko-KR" altLang="en-US" sz="2000"/>
              <a:t>함수</a:t>
            </a:r>
            <a:r>
              <a:rPr lang="en-US" altLang="ko-KR" sz="2000"/>
              <a:t> </a:t>
            </a:r>
            <a:r>
              <a:rPr lang="ko-KR" altLang="en-US" sz="2000"/>
              <a:t>활용 </a:t>
            </a:r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448A8-7224-BFDA-210A-9D32CE008623}"/>
              </a:ext>
            </a:extLst>
          </p:cNvPr>
          <p:cNvSpPr txBox="1"/>
          <p:nvPr/>
        </p:nvSpPr>
        <p:spPr>
          <a:xfrm>
            <a:off x="7715249" y="2981325"/>
            <a:ext cx="429757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 err="1"/>
              <a:t>barplot</a:t>
            </a:r>
            <a:r>
              <a:rPr lang="ko-KR" altLang="en-US" sz="2000"/>
              <a:t>() </a:t>
            </a:r>
            <a:r>
              <a:rPr lang="ko-KR" altLang="en-US" sz="2000" dirty="0"/>
              <a:t>함수를 활용하면</a:t>
            </a:r>
            <a:endParaRPr lang="en-US" altLang="ko-KR" dirty="0"/>
          </a:p>
          <a:p>
            <a:r>
              <a:rPr lang="ko-KR" altLang="en-US" sz="2000" dirty="0"/>
              <a:t> </a:t>
            </a:r>
            <a:r>
              <a:rPr lang="ko-KR" altLang="en-US" sz="2000" err="1"/>
              <a:t>y축에</a:t>
            </a:r>
            <a:r>
              <a:rPr lang="ko-KR" altLang="en-US" sz="2000"/>
              <a:t> 변수를 지정할 수 있음 </a:t>
            </a:r>
            <a:endParaRPr lang="ko-KR"/>
          </a:p>
        </p:txBody>
      </p:sp>
      <p:sp>
        <p:nvSpPr>
          <p:cNvPr id="13" name="직사각형 9">
            <a:extLst>
              <a:ext uri="{FF2B5EF4-FFF2-40B4-BE49-F238E27FC236}">
                <a16:creationId xmlns:a16="http://schemas.microsoft.com/office/drawing/2014/main" id="{17A67E0E-710E-C067-5ADB-611179F96B9F}"/>
              </a:ext>
            </a:extLst>
          </p:cNvPr>
          <p:cNvSpPr/>
          <p:nvPr/>
        </p:nvSpPr>
        <p:spPr>
          <a:xfrm>
            <a:off x="981605" y="2500915"/>
            <a:ext cx="1097520" cy="2793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02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103632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기술통계</a:t>
            </a:r>
            <a:r>
              <a:rPr lang="en-US" altLang="ko-KR" sz="4400"/>
              <a:t> </a:t>
            </a:r>
            <a:r>
              <a:rPr lang="en-US" altLang="ko-KR" sz="4400" err="1"/>
              <a:t>시각화</a:t>
            </a:r>
            <a:r>
              <a:rPr lang="en-US" altLang="ko-KR" sz="4400"/>
              <a:t> : </a:t>
            </a:r>
            <a:r>
              <a:rPr lang="en-US" altLang="ko-KR" sz="4400" err="1"/>
              <a:t>히스토그램</a:t>
            </a:r>
            <a:r>
              <a:rPr lang="en-US" altLang="ko-KR" sz="4400"/>
              <a:t> 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E893C-FB43-6471-A72A-EE85AA10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418740"/>
            <a:ext cx="5476875" cy="5230195"/>
          </a:xfrm>
          <a:prstGeom prst="rect">
            <a:avLst/>
          </a:prstGeom>
        </p:spPr>
      </p:pic>
      <p:sp>
        <p:nvSpPr>
          <p:cNvPr id="6" name="직사각형 9">
            <a:extLst>
              <a:ext uri="{FF2B5EF4-FFF2-40B4-BE49-F238E27FC236}">
                <a16:creationId xmlns:a16="http://schemas.microsoft.com/office/drawing/2014/main" id="{4B7AC056-51C3-D7E9-D604-17792FEF09A1}"/>
              </a:ext>
            </a:extLst>
          </p:cNvPr>
          <p:cNvSpPr/>
          <p:nvPr/>
        </p:nvSpPr>
        <p:spPr>
          <a:xfrm>
            <a:off x="867305" y="2167540"/>
            <a:ext cx="1011795" cy="25073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CFFE0-299E-FF47-446E-8DB80C96751A}"/>
              </a:ext>
            </a:extLst>
          </p:cNvPr>
          <p:cNvSpPr txBox="1"/>
          <p:nvPr/>
        </p:nvSpPr>
        <p:spPr>
          <a:xfrm>
            <a:off x="6581775" y="1590674"/>
            <a:ext cx="34671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 err="1"/>
              <a:t>histplot</a:t>
            </a:r>
            <a:r>
              <a:rPr lang="en-US" altLang="ko-KR" sz="2000" dirty="0"/>
              <a:t>() </a:t>
            </a:r>
            <a:r>
              <a:rPr lang="en-US" altLang="ko-KR" sz="2000" dirty="0" err="1"/>
              <a:t>함수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활용</a:t>
            </a:r>
            <a:r>
              <a:rPr lang="en-US" altLang="ko-KR" sz="2000" dirty="0"/>
              <a:t>  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53336-17E3-1E6A-D790-B043CB735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2170083"/>
            <a:ext cx="4410075" cy="41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4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103632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박스플롯</a:t>
            </a:r>
            <a:r>
              <a:rPr lang="en-US" altLang="ko-KR" sz="4400"/>
              <a:t> 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3FF2F-D9AF-F1E2-E6C9-059F6E06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550479"/>
            <a:ext cx="4800600" cy="1804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99889-E952-2139-0027-8EA7A589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349417"/>
            <a:ext cx="3886200" cy="2863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EF1FC-C8EC-AADA-8EBD-490BFFB10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32090"/>
            <a:ext cx="6762750" cy="1575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7C958B-CDD6-7AC5-4D1F-4477C4022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175" y="3432554"/>
            <a:ext cx="4343400" cy="3183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888803-8189-AA41-DA64-2951277FF3DA}"/>
              </a:ext>
            </a:extLst>
          </p:cNvPr>
          <p:cNvSpPr txBox="1"/>
          <p:nvPr/>
        </p:nvSpPr>
        <p:spPr>
          <a:xfrm>
            <a:off x="590548" y="3905250"/>
            <a:ext cx="410527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boxplot() </a:t>
            </a:r>
            <a:r>
              <a:rPr lang="ko-KR" altLang="en-US" sz="2000" dirty="0"/>
              <a:t>함수</a:t>
            </a:r>
            <a:r>
              <a:rPr lang="en-US" altLang="ko-KR" sz="2000" dirty="0"/>
              <a:t> </a:t>
            </a:r>
            <a:r>
              <a:rPr lang="ko-KR" altLang="en-US" sz="2000" dirty="0"/>
              <a:t>활용 </a:t>
            </a:r>
            <a:endParaRPr lang="en-US" sz="2000" dirty="0"/>
          </a:p>
        </p:txBody>
      </p:sp>
      <p:sp>
        <p:nvSpPr>
          <p:cNvPr id="16" name="직사각형 9">
            <a:extLst>
              <a:ext uri="{FF2B5EF4-FFF2-40B4-BE49-F238E27FC236}">
                <a16:creationId xmlns:a16="http://schemas.microsoft.com/office/drawing/2014/main" id="{8D510174-968E-ADD1-0581-A386AF949494}"/>
              </a:ext>
            </a:extLst>
          </p:cNvPr>
          <p:cNvSpPr/>
          <p:nvPr/>
        </p:nvSpPr>
        <p:spPr>
          <a:xfrm>
            <a:off x="1102856" y="2742129"/>
            <a:ext cx="1326120" cy="30788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08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103632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고윳값</a:t>
            </a:r>
            <a:r>
              <a:rPr lang="en-US" altLang="ko-KR" sz="4400"/>
              <a:t> </a:t>
            </a:r>
            <a:r>
              <a:rPr lang="en-US" altLang="ko-KR" sz="4400" err="1"/>
              <a:t>확인</a:t>
            </a:r>
            <a:r>
              <a:rPr lang="en-US" altLang="ko-KR" sz="4400"/>
              <a:t>   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69E87-5DA7-AF30-B54D-EF455C34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951160"/>
            <a:ext cx="8153400" cy="12507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B70EB7-F710-67AD-D5B0-6679D19E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3812241"/>
            <a:ext cx="8153400" cy="2310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E0B8CA-3189-0D99-34EF-C148C0EF5973}"/>
              </a:ext>
            </a:extLst>
          </p:cNvPr>
          <p:cNvSpPr txBox="1"/>
          <p:nvPr/>
        </p:nvSpPr>
        <p:spPr>
          <a:xfrm>
            <a:off x="4229099" y="1400175"/>
            <a:ext cx="28384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unique() </a:t>
            </a:r>
            <a:r>
              <a:rPr lang="en-US" sz="2000" err="1"/>
              <a:t>함수</a:t>
            </a:r>
            <a:r>
              <a:rPr lang="en-US" sz="2000"/>
              <a:t> </a:t>
            </a:r>
            <a:r>
              <a:rPr lang="ko-KR" altLang="en-US" sz="2000"/>
              <a:t>활용  </a:t>
            </a:r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42A7A8-76E8-633E-0505-110125456384}"/>
              </a:ext>
            </a:extLst>
          </p:cNvPr>
          <p:cNvSpPr txBox="1"/>
          <p:nvPr/>
        </p:nvSpPr>
        <p:spPr>
          <a:xfrm>
            <a:off x="8991599" y="2295525"/>
            <a:ext cx="27813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/>
              <a:t>오브젝트 타입에 사용 </a:t>
            </a:r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2C17CF-33D5-AEE6-D913-6ED95DA2575A}"/>
              </a:ext>
            </a:extLst>
          </p:cNvPr>
          <p:cNvSpPr txBox="1"/>
          <p:nvPr/>
        </p:nvSpPr>
        <p:spPr>
          <a:xfrm>
            <a:off x="9077324" y="4371975"/>
            <a:ext cx="25050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/>
              <a:t>숫자 타입에 사용 </a:t>
            </a:r>
          </a:p>
        </p:txBody>
      </p:sp>
    </p:spTree>
    <p:extLst>
      <p:ext uri="{BB962C8B-B14F-4D97-AF65-F5344CB8AC3E}">
        <p14:creationId xmlns:p14="http://schemas.microsoft.com/office/powerpoint/2010/main" val="363366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103632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고윳값과</a:t>
            </a:r>
            <a:r>
              <a:rPr lang="en-US" altLang="ko-KR" sz="4400"/>
              <a:t> </a:t>
            </a:r>
            <a:r>
              <a:rPr lang="en-US" altLang="ko-KR" sz="4400" err="1"/>
              <a:t>해당</a:t>
            </a:r>
            <a:r>
              <a:rPr lang="en-US" altLang="ko-KR" sz="4400"/>
              <a:t> </a:t>
            </a:r>
            <a:r>
              <a:rPr lang="en-US" altLang="ko-KR" sz="4400" err="1"/>
              <a:t>개수</a:t>
            </a:r>
            <a:r>
              <a:rPr lang="en-US" altLang="ko-KR" sz="4400"/>
              <a:t> </a:t>
            </a:r>
            <a:r>
              <a:rPr lang="en-US" altLang="ko-KR" sz="4400" err="1"/>
              <a:t>동시에</a:t>
            </a:r>
            <a:r>
              <a:rPr lang="en-US" altLang="ko-KR" sz="4400"/>
              <a:t> </a:t>
            </a:r>
            <a:r>
              <a:rPr lang="en-US" altLang="ko-KR" sz="4400" err="1"/>
              <a:t>확인</a:t>
            </a:r>
            <a:r>
              <a:rPr lang="en-US" altLang="ko-KR" sz="4400"/>
              <a:t>   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1E9BF-8003-E2F9-99C5-F1FC9487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1585913"/>
            <a:ext cx="4676775" cy="2505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ABD8BD-1A09-1FA6-6A83-1FE38CBA124A}"/>
              </a:ext>
            </a:extLst>
          </p:cNvPr>
          <p:cNvSpPr txBox="1"/>
          <p:nvPr/>
        </p:nvSpPr>
        <p:spPr>
          <a:xfrm>
            <a:off x="5810249" y="1885950"/>
            <a:ext cx="3505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err="1"/>
              <a:t>value_counts</a:t>
            </a:r>
            <a:r>
              <a:rPr lang="ko-KR" altLang="en-US" sz="2000"/>
              <a:t>() 함수 활용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45077-CCFA-A666-B267-1F66A7F4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4460277"/>
            <a:ext cx="6276975" cy="1956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347929-BAD6-0F78-5736-50EE2E5EBB12}"/>
              </a:ext>
            </a:extLst>
          </p:cNvPr>
          <p:cNvSpPr txBox="1"/>
          <p:nvPr/>
        </p:nvSpPr>
        <p:spPr>
          <a:xfrm>
            <a:off x="7486649" y="4724400"/>
            <a:ext cx="3505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/>
              <a:t>비중으로 확인하고 싶으면?</a:t>
            </a:r>
            <a:br>
              <a:rPr lang="en-US" altLang="ko-KR" sz="2000" dirty="0"/>
            </a:br>
            <a:r>
              <a:rPr lang="ko-KR" altLang="en-US" sz="2000" dirty="0"/>
              <a:t>→ </a:t>
            </a:r>
            <a:r>
              <a:rPr lang="ko-KR" altLang="en-US" sz="2000" dirty="0" err="1"/>
              <a:t>Normalize</a:t>
            </a:r>
            <a:r>
              <a:rPr lang="ko-KR" altLang="en-US" sz="2000" dirty="0"/>
              <a:t> 속성 활용 </a:t>
            </a:r>
          </a:p>
        </p:txBody>
      </p:sp>
    </p:spTree>
    <p:extLst>
      <p:ext uri="{BB962C8B-B14F-4D97-AF65-F5344CB8AC3E}">
        <p14:creationId xmlns:p14="http://schemas.microsoft.com/office/powerpoint/2010/main" val="220701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103632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숫자</a:t>
            </a:r>
            <a:r>
              <a:rPr lang="en-US" altLang="ko-KR" sz="4400"/>
              <a:t> </a:t>
            </a:r>
            <a:r>
              <a:rPr lang="en-US" altLang="ko-KR" sz="4400" err="1"/>
              <a:t>타입의</a:t>
            </a:r>
            <a:r>
              <a:rPr lang="en-US" altLang="ko-KR" sz="4400"/>
              <a:t> </a:t>
            </a:r>
            <a:r>
              <a:rPr lang="en-US" altLang="ko-KR" sz="4400" err="1"/>
              <a:t>고윳값</a:t>
            </a:r>
            <a:r>
              <a:rPr lang="en-US" altLang="ko-KR" sz="4400"/>
              <a:t> 확인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E3D9D-AA80-A88F-629C-9A354DAC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11781"/>
            <a:ext cx="5781675" cy="4053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B3E4CA-12CF-D431-0859-3AFA43AEE792}"/>
              </a:ext>
            </a:extLst>
          </p:cNvPr>
          <p:cNvSpPr txBox="1"/>
          <p:nvPr/>
        </p:nvSpPr>
        <p:spPr>
          <a:xfrm>
            <a:off x="6924674" y="2533650"/>
            <a:ext cx="40576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/>
              <a:t>숫자 타입 변수의 </a:t>
            </a:r>
            <a:r>
              <a:rPr lang="ko-KR" altLang="en-US" sz="2000" err="1"/>
              <a:t>고윳값</a:t>
            </a:r>
            <a:r>
              <a:rPr lang="ko-KR" altLang="en-US" sz="2000"/>
              <a:t> 확인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91ED9-8974-8544-D532-C93C9BEEF4CA}"/>
              </a:ext>
            </a:extLst>
          </p:cNvPr>
          <p:cNvSpPr txBox="1"/>
          <p:nvPr/>
        </p:nvSpPr>
        <p:spPr>
          <a:xfrm>
            <a:off x="6981824" y="3714750"/>
            <a:ext cx="40576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/>
              <a:t>연속형 변수의 </a:t>
            </a:r>
            <a:r>
              <a:rPr lang="ko-KR" altLang="en-US" sz="2000" err="1"/>
              <a:t>고윳값은</a:t>
            </a:r>
            <a:r>
              <a:rPr lang="ko-KR" altLang="en-US" sz="2000"/>
              <a:t> 데이터 분석에 크게 도움이 되지 않음</a:t>
            </a:r>
          </a:p>
        </p:txBody>
      </p:sp>
    </p:spTree>
    <p:extLst>
      <p:ext uri="{BB962C8B-B14F-4D97-AF65-F5344CB8AC3E}">
        <p14:creationId xmlns:p14="http://schemas.microsoft.com/office/powerpoint/2010/main" val="3886493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103632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dirty="0" err="1"/>
              <a:t>연속형</a:t>
            </a:r>
            <a:r>
              <a:rPr lang="en-US" altLang="ko-KR" sz="4400" dirty="0"/>
              <a:t> </a:t>
            </a:r>
            <a:r>
              <a:rPr lang="en-US" altLang="ko-KR" sz="4400" dirty="0" err="1"/>
              <a:t>범주</a:t>
            </a:r>
            <a:r>
              <a:rPr lang="en-US" altLang="ko-KR" sz="4400" dirty="0"/>
              <a:t> </a:t>
            </a:r>
            <a:r>
              <a:rPr lang="ko-KR" altLang="en-US" sz="4400" dirty="0"/>
              <a:t>→</a:t>
            </a:r>
            <a:r>
              <a:rPr lang="en-US" altLang="ko-KR" sz="4400" dirty="0"/>
              <a:t> </a:t>
            </a:r>
            <a:r>
              <a:rPr lang="en-US" altLang="ko-KR" sz="4400" dirty="0" err="1"/>
              <a:t>범주형</a:t>
            </a:r>
            <a:r>
              <a:rPr lang="en-US" altLang="ko-KR" sz="4400" dirty="0"/>
              <a:t> </a:t>
            </a:r>
            <a:r>
              <a:rPr lang="en-US" altLang="ko-KR" sz="4400" dirty="0" err="1"/>
              <a:t>변수</a:t>
            </a:r>
            <a:r>
              <a:rPr lang="en-US" altLang="ko-KR" sz="4400" dirty="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0C932-EF40-C2A7-3DD5-F4651ACD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99240"/>
            <a:ext cx="4724400" cy="2421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4B09-3666-56DC-D161-EDEAC298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103077"/>
            <a:ext cx="5762625" cy="2299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5C9BE2-AE77-1E6A-3215-E20F0BF7BFF7}"/>
              </a:ext>
            </a:extLst>
          </p:cNvPr>
          <p:cNvSpPr txBox="1"/>
          <p:nvPr/>
        </p:nvSpPr>
        <p:spPr>
          <a:xfrm>
            <a:off x="6619874" y="2066925"/>
            <a:ext cx="40576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err="1"/>
              <a:t>Bins를</a:t>
            </a:r>
            <a:r>
              <a:rPr lang="ko-KR" altLang="en-US" sz="2000"/>
              <a:t> 활용해서 연속형 변수를 </a:t>
            </a:r>
          </a:p>
          <a:p>
            <a:r>
              <a:rPr lang="ko-KR" altLang="en-US" sz="2000"/>
              <a:t>범주형 변수로 변경할 수 있음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7B1EA-2386-ACA3-42E5-637BCA272ABC}"/>
              </a:ext>
            </a:extLst>
          </p:cNvPr>
          <p:cNvSpPr txBox="1"/>
          <p:nvPr/>
        </p:nvSpPr>
        <p:spPr>
          <a:xfrm>
            <a:off x="6791324" y="4229099"/>
            <a:ext cx="40576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err="1"/>
              <a:t>Bins를</a:t>
            </a:r>
            <a:r>
              <a:rPr lang="ko-KR" altLang="en-US" sz="2000"/>
              <a:t> 5개와 3개로 나눈 결과의 수치 구간이 다름 </a:t>
            </a:r>
          </a:p>
        </p:txBody>
      </p:sp>
    </p:spTree>
    <p:extLst>
      <p:ext uri="{BB962C8B-B14F-4D97-AF65-F5344CB8AC3E}">
        <p14:creationId xmlns:p14="http://schemas.microsoft.com/office/powerpoint/2010/main" val="1080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103632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데이터프레임의</a:t>
            </a:r>
            <a:r>
              <a:rPr lang="en-US" altLang="ko-KR" sz="4400"/>
              <a:t> </a:t>
            </a:r>
            <a:r>
              <a:rPr lang="en-US" altLang="ko-KR" sz="4400" err="1"/>
              <a:t>고윳값</a:t>
            </a:r>
            <a:r>
              <a:rPr lang="en-US" altLang="ko-KR" sz="4400"/>
              <a:t> </a:t>
            </a:r>
            <a:r>
              <a:rPr lang="en-US" altLang="ko-KR" sz="4400" err="1"/>
              <a:t>확인</a:t>
            </a:r>
            <a:r>
              <a:rPr lang="en-US" altLang="ko-KR" sz="440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F994B-DA21-F850-73A5-464A3DBA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911594"/>
            <a:ext cx="7419975" cy="35110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EE41D7-0964-865A-1949-ECB1B8A8A21C}"/>
              </a:ext>
            </a:extLst>
          </p:cNvPr>
          <p:cNvSpPr txBox="1"/>
          <p:nvPr/>
        </p:nvSpPr>
        <p:spPr>
          <a:xfrm>
            <a:off x="8134349" y="2638425"/>
            <a:ext cx="36385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/>
              <a:t>333개나 되는 결과가 출력됨  </a:t>
            </a:r>
          </a:p>
        </p:txBody>
      </p:sp>
    </p:spTree>
    <p:extLst>
      <p:ext uri="{BB962C8B-B14F-4D97-AF65-F5344CB8AC3E}">
        <p14:creationId xmlns:p14="http://schemas.microsoft.com/office/powerpoint/2010/main" val="2558721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E363-6812-A30A-771D-509D935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350838"/>
            <a:ext cx="10363200" cy="892175"/>
          </a:xfrm>
        </p:spPr>
        <p:txBody>
          <a:bodyPr>
            <a:normAutofit/>
          </a:bodyPr>
          <a:lstStyle/>
          <a:p>
            <a:pPr algn="l"/>
            <a:r>
              <a:rPr lang="en-US" altLang="ko-KR" sz="4400" err="1"/>
              <a:t>데이터프레임의</a:t>
            </a:r>
            <a:r>
              <a:rPr lang="en-US" altLang="ko-KR" sz="4400"/>
              <a:t> </a:t>
            </a:r>
            <a:r>
              <a:rPr lang="en-US" altLang="ko-KR" sz="4400" err="1"/>
              <a:t>고윳값</a:t>
            </a:r>
            <a:r>
              <a:rPr lang="en-US" altLang="ko-KR" sz="4400"/>
              <a:t> </a:t>
            </a:r>
            <a:r>
              <a:rPr lang="en-US" altLang="ko-KR" sz="4400" err="1"/>
              <a:t>확인</a:t>
            </a:r>
            <a:r>
              <a:rPr lang="en-US" altLang="ko-KR" sz="4400"/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75F69-89A3-FFAF-8FAD-1D96E5CB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979116"/>
            <a:ext cx="5981700" cy="311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44286-6FC4-B75B-AD00-E4038B76331B}"/>
              </a:ext>
            </a:extLst>
          </p:cNvPr>
          <p:cNvSpPr txBox="1"/>
          <p:nvPr/>
        </p:nvSpPr>
        <p:spPr>
          <a:xfrm>
            <a:off x="7153274" y="2676525"/>
            <a:ext cx="42767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/>
              <a:t>오브젝트 타입 컬럼 2개를 활용하여 생성한 데이터프레임에 적용 </a:t>
            </a:r>
          </a:p>
        </p:txBody>
      </p:sp>
    </p:spTree>
    <p:extLst>
      <p:ext uri="{BB962C8B-B14F-4D97-AF65-F5344CB8AC3E}">
        <p14:creationId xmlns:p14="http://schemas.microsoft.com/office/powerpoint/2010/main" val="3719418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E92F4A-FD70-66E4-FA94-2BD1A184AB2D}"/>
              </a:ext>
            </a:extLst>
          </p:cNvPr>
          <p:cNvSpPr txBox="1"/>
          <p:nvPr/>
        </p:nvSpPr>
        <p:spPr>
          <a:xfrm>
            <a:off x="1002754" y="2138742"/>
            <a:ext cx="3243408" cy="2585323"/>
          </a:xfrm>
          <a:prstGeom prst="rect">
            <a:avLst/>
          </a:prstGeom>
          <a:solidFill>
            <a:srgbClr val="65B7E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ko-KR" sz="5400" b="1">
                <a:solidFill>
                  <a:srgbClr val="262626"/>
                </a:solidFill>
                <a:latin typeface="D2Coding ligature"/>
                <a:ea typeface="맑은 고딕"/>
              </a:rPr>
              <a:t>Table </a:t>
            </a:r>
            <a:endParaRPr lang="ko-KR" altLang="en-US" sz="5400" b="1">
              <a:solidFill>
                <a:srgbClr val="262626"/>
              </a:solidFill>
              <a:latin typeface="D2Coding ligature"/>
              <a:ea typeface="맑은 고딕"/>
            </a:endParaRPr>
          </a:p>
          <a:p>
            <a:r>
              <a:rPr lang="en" altLang="ko-KR" sz="5400" b="1">
                <a:solidFill>
                  <a:srgbClr val="262626"/>
                </a:solidFill>
                <a:latin typeface="D2Coding ligature"/>
                <a:ea typeface="맑은 고딕"/>
              </a:rPr>
              <a:t>of contents</a:t>
            </a:r>
            <a:endParaRPr lang="ko-KR" sz="5400" b="1">
              <a:solidFill>
                <a:srgbClr val="262626"/>
              </a:solidFill>
              <a:latin typeface="D2Coding ligature"/>
              <a:ea typeface="맑은 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EB9CB6-45E8-272A-9EDB-E3EA71D23E1A}"/>
              </a:ext>
            </a:extLst>
          </p:cNvPr>
          <p:cNvGrpSpPr/>
          <p:nvPr/>
        </p:nvGrpSpPr>
        <p:grpSpPr>
          <a:xfrm>
            <a:off x="4833791" y="2206527"/>
            <a:ext cx="6845376" cy="2453149"/>
            <a:chOff x="4777693" y="2141079"/>
            <a:chExt cx="6845376" cy="245314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17C697-F7A6-364A-8F2B-47C1F8E6705E}"/>
                </a:ext>
              </a:extLst>
            </p:cNvPr>
            <p:cNvGrpSpPr/>
            <p:nvPr/>
          </p:nvGrpSpPr>
          <p:grpSpPr>
            <a:xfrm>
              <a:off x="4967024" y="2141079"/>
              <a:ext cx="6656045" cy="2453149"/>
              <a:chOff x="3994655" y="1093914"/>
              <a:chExt cx="6656045" cy="245314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7037DF-63E2-F21B-00C3-BD1B946ADD4B}"/>
                  </a:ext>
                </a:extLst>
              </p:cNvPr>
              <p:cNvSpPr txBox="1"/>
              <p:nvPr/>
            </p:nvSpPr>
            <p:spPr>
              <a:xfrm>
                <a:off x="3994656" y="1093914"/>
                <a:ext cx="468793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2.3 데이터 로드와 저장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772F00-BA8E-DDA5-F4FD-152DA14E7854}"/>
                  </a:ext>
                </a:extLst>
              </p:cNvPr>
              <p:cNvSpPr txBox="1"/>
              <p:nvPr/>
            </p:nvSpPr>
            <p:spPr>
              <a:xfrm>
                <a:off x="3994656" y="1757742"/>
                <a:ext cx="468793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2.4 데이터 확인</a:t>
                </a:r>
                <a:endParaRPr lang="ko-KR">
                  <a:solidFill>
                    <a:srgbClr val="AEABAB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B1E6DE-0E3A-BAE4-19DF-CB20EB44F110}"/>
                  </a:ext>
                </a:extLst>
              </p:cNvPr>
              <p:cNvSpPr txBox="1"/>
              <p:nvPr/>
            </p:nvSpPr>
            <p:spPr>
              <a:xfrm>
                <a:off x="3994655" y="2421570"/>
                <a:ext cx="5954818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262626"/>
                    </a:solidFill>
                    <a:highlight>
                      <a:srgbClr val="FFFF00"/>
                    </a:highlight>
                    <a:latin typeface="맑은 고딕"/>
                    <a:ea typeface="맑은 고딕"/>
                  </a:rPr>
                  <a:t>2.5 데이터프레임의 컬럼을 다루는 테크닉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4623CA-D8ED-CD63-048E-2F5E00562396}"/>
                  </a:ext>
                </a:extLst>
              </p:cNvPr>
              <p:cNvSpPr txBox="1"/>
              <p:nvPr/>
            </p:nvSpPr>
            <p:spPr>
              <a:xfrm>
                <a:off x="3994656" y="3085398"/>
                <a:ext cx="665604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2.6 데이터 인덱싱(데이터프레임의 값 선택)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D10459-914D-7272-BBC8-F6F26C702766}"/>
                </a:ext>
              </a:extLst>
            </p:cNvPr>
            <p:cNvSpPr/>
            <p:nvPr/>
          </p:nvSpPr>
          <p:spPr>
            <a:xfrm>
              <a:off x="4777693" y="2281324"/>
              <a:ext cx="28049" cy="22953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626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85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49F5BCED-E74C-E896-D7E9-CAC80CE00251}"/>
              </a:ext>
            </a:extLst>
          </p:cNvPr>
          <p:cNvSpPr/>
          <p:nvPr/>
        </p:nvSpPr>
        <p:spPr>
          <a:xfrm>
            <a:off x="-399125" y="-357426"/>
            <a:ext cx="1567542" cy="1615439"/>
          </a:xfrm>
          <a:prstGeom prst="ellipse">
            <a:avLst/>
          </a:prstGeom>
          <a:solidFill>
            <a:srgbClr val="65B7E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3EC6B90-B46F-1BD1-FFA0-E8ECD8EC6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65" y="2582449"/>
            <a:ext cx="4434670" cy="370662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" name="그림 1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89B05190-1EC8-4309-D427-D8982E33E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366" y="1408979"/>
            <a:ext cx="6770915" cy="76562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627A1B-FCC2-60C0-EC58-7CD6AC080C04}"/>
              </a:ext>
            </a:extLst>
          </p:cNvPr>
          <p:cNvSpPr txBox="1"/>
          <p:nvPr/>
        </p:nvSpPr>
        <p:spPr>
          <a:xfrm>
            <a:off x="3435293" y="6110045"/>
            <a:ext cx="1375956" cy="413172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b="1">
                <a:solidFill>
                  <a:srgbClr val="262626"/>
                </a:solidFill>
              </a:rPr>
              <a:t>똑 같 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B539C-ACA8-1857-5C6A-61C5E786F1E0}"/>
              </a:ext>
            </a:extLst>
          </p:cNvPr>
          <p:cNvSpPr txBox="1"/>
          <p:nvPr/>
        </p:nvSpPr>
        <p:spPr>
          <a:xfrm>
            <a:off x="7113887" y="2090007"/>
            <a:ext cx="3866607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err="1">
                <a:solidFill>
                  <a:srgbClr val="262626"/>
                </a:solidFill>
              </a:rPr>
              <a:t>sep</a:t>
            </a:r>
            <a:r>
              <a:rPr lang="en-US" altLang="ko-KR" sz="1400" b="1">
                <a:solidFill>
                  <a:srgbClr val="262626"/>
                </a:solidFill>
              </a:rPr>
              <a:t>: </a:t>
            </a:r>
            <a:r>
              <a:rPr lang="en-US" altLang="ko-KR" sz="1400" b="1" err="1">
                <a:solidFill>
                  <a:srgbClr val="262626"/>
                </a:solidFill>
              </a:rPr>
              <a:t>함수의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매개변수</a:t>
            </a:r>
            <a:r>
              <a:rPr lang="en-US" altLang="ko-KR" sz="1400" b="1">
                <a:solidFill>
                  <a:srgbClr val="262626"/>
                </a:solidFill>
              </a:rPr>
              <a:t> 중 </a:t>
            </a:r>
            <a:r>
              <a:rPr lang="en-US" altLang="ko-KR" sz="1400" b="1" err="1">
                <a:solidFill>
                  <a:srgbClr val="262626"/>
                </a:solidFill>
              </a:rPr>
              <a:t>구분자를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의미한다</a:t>
            </a:r>
            <a:r>
              <a:rPr lang="en-US" altLang="ko-KR" sz="1400" b="1">
                <a:solidFill>
                  <a:srgbClr val="262626"/>
                </a:solidFill>
              </a:rPr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8E55D0E-CBA5-F416-72FA-C92AF8BF365B}"/>
              </a:ext>
            </a:extLst>
          </p:cNvPr>
          <p:cNvSpPr/>
          <p:nvPr/>
        </p:nvSpPr>
        <p:spPr>
          <a:xfrm>
            <a:off x="-695830" y="5001872"/>
            <a:ext cx="2155370" cy="2220684"/>
          </a:xfrm>
          <a:prstGeom prst="ellipse">
            <a:avLst/>
          </a:prstGeom>
          <a:solidFill>
            <a:srgbClr val="F2726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9A082-ABAF-E437-3F74-1228AC2923C9}"/>
              </a:ext>
            </a:extLst>
          </p:cNvPr>
          <p:cNvSpPr txBox="1"/>
          <p:nvPr/>
        </p:nvSpPr>
        <p:spPr>
          <a:xfrm>
            <a:off x="347541" y="642593"/>
            <a:ext cx="1716124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262626"/>
                </a:solidFill>
              </a:rPr>
              <a:t>CSV </a:t>
            </a:r>
            <a:r>
              <a:rPr lang="en-US" altLang="ko-KR" sz="1400" b="1" err="1">
                <a:solidFill>
                  <a:srgbClr val="262626"/>
                </a:solidFill>
              </a:rPr>
              <a:t>파일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로드하기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F65EBE-C6E1-2510-A28F-4DE0617D2E8E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2847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0 데이터셋을 불러오자</a:t>
            </a:r>
          </a:p>
        </p:txBody>
      </p:sp>
      <p:pic>
        <p:nvPicPr>
          <p:cNvPr id="4" name="내용 개체 틀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EB76A61-A976-3068-98C6-1F18F5094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914" r="10397"/>
          <a:stretch/>
        </p:blipFill>
        <p:spPr>
          <a:xfrm>
            <a:off x="668158" y="3009018"/>
            <a:ext cx="5177705" cy="1566623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33F2CA-4374-0608-202F-F912614C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55" y="4838395"/>
            <a:ext cx="6016299" cy="833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3CB59-5774-B7B1-7E64-E57D7B0A4F5F}"/>
              </a:ext>
            </a:extLst>
          </p:cNvPr>
          <p:cNvSpPr txBox="1"/>
          <p:nvPr/>
        </p:nvSpPr>
        <p:spPr>
          <a:xfrm>
            <a:off x="931035" y="1811092"/>
            <a:ext cx="6059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컬럼을 다양하게 다뤄보기 위한 데이터셋이 필요하겠지!?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63C5A-CD56-A0B3-E9AD-D1071E1D137A}"/>
              </a:ext>
            </a:extLst>
          </p:cNvPr>
          <p:cNvSpPr txBox="1"/>
          <p:nvPr/>
        </p:nvSpPr>
        <p:spPr>
          <a:xfrm>
            <a:off x="6925077" y="4790744"/>
            <a:ext cx="487188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시본에서 데이터셋을 불러올 땐 </a:t>
            </a:r>
            <a:r>
              <a:rPr lang="ko-KR" altLang="en-US" err="1"/>
              <a:t>load_dataset</a:t>
            </a:r>
            <a:r>
              <a:rPr lang="ko-KR" altLang="en-US"/>
              <a:t>() 함수를 이용한다</a:t>
            </a:r>
          </a:p>
          <a:p>
            <a:r>
              <a:rPr lang="ko-KR" altLang="en-US"/>
              <a:t>여기서 나는 데이터 변수명을 "</a:t>
            </a:r>
            <a:r>
              <a:rPr lang="ko-KR" altLang="en-US" err="1"/>
              <a:t>df"로</a:t>
            </a:r>
            <a:r>
              <a:rPr lang="ko-KR" altLang="en-US"/>
              <a:t> 지정했다</a:t>
            </a:r>
          </a:p>
          <a:p>
            <a:r>
              <a:rPr lang="ko-KR" altLang="en-US"/>
              <a:t>참고로 함수를 쓸 때는 변수 뒤에 점을 찍고 사용하면 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505C2-B724-744D-97BE-AC0AF40A1E66}"/>
              </a:ext>
            </a:extLst>
          </p:cNvPr>
          <p:cNvSpPr txBox="1"/>
          <p:nvPr/>
        </p:nvSpPr>
        <p:spPr>
          <a:xfrm>
            <a:off x="6565542" y="3431684"/>
            <a:ext cx="46320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시본 라이브러리를 </a:t>
            </a:r>
            <a:r>
              <a:rPr lang="ko-KR" altLang="en-US" err="1"/>
              <a:t>import하자</a:t>
            </a:r>
            <a:r>
              <a:rPr lang="ko-KR" altLang="en-US"/>
              <a:t> ~</a:t>
            </a:r>
          </a:p>
          <a:p>
            <a:r>
              <a:rPr lang="ko-KR" altLang="en-US"/>
              <a:t>앞으로 이름은 간단하게 </a:t>
            </a:r>
            <a:r>
              <a:rPr lang="ko-KR" altLang="en-US" err="1"/>
              <a:t>sns로</a:t>
            </a:r>
            <a:r>
              <a:rPr lang="ko-KR" altLang="en-US"/>
              <a:t> 쓰겠다 ~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0CFB8-80E7-37F2-E085-0479C40DACFB}"/>
              </a:ext>
            </a:extLst>
          </p:cNvPr>
          <p:cNvSpPr txBox="1"/>
          <p:nvPr/>
        </p:nvSpPr>
        <p:spPr>
          <a:xfrm>
            <a:off x="6018190" y="2379910"/>
            <a:ext cx="44711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시본의</a:t>
            </a:r>
            <a:r>
              <a:rPr lang="ko-KR" altLang="en-US"/>
              <a:t> '</a:t>
            </a:r>
            <a:r>
              <a:rPr lang="ko-KR" altLang="en-US" err="1"/>
              <a:t>penguins</a:t>
            </a:r>
            <a:r>
              <a:rPr lang="ko-KR" altLang="en-US"/>
              <a:t>' 데이터를 쓰자!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474B4A-C40C-E90E-8CAD-A968A59F1C4B}"/>
              </a:ext>
            </a:extLst>
          </p:cNvPr>
          <p:cNvSpPr/>
          <p:nvPr/>
        </p:nvSpPr>
        <p:spPr>
          <a:xfrm>
            <a:off x="2143655" y="4958365"/>
            <a:ext cx="611745" cy="4507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DF282A-F30E-E606-EF35-02EAF1DE89F9}"/>
              </a:ext>
            </a:extLst>
          </p:cNvPr>
          <p:cNvSpPr/>
          <p:nvPr/>
        </p:nvSpPr>
        <p:spPr>
          <a:xfrm>
            <a:off x="3960252" y="4024647"/>
            <a:ext cx="590282" cy="44002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48DED7-BBA5-996B-C429-C05347E69890}"/>
              </a:ext>
            </a:extLst>
          </p:cNvPr>
          <p:cNvSpPr/>
          <p:nvPr/>
        </p:nvSpPr>
        <p:spPr>
          <a:xfrm>
            <a:off x="1483894" y="4837696"/>
            <a:ext cx="531394" cy="54142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92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1 현재 컬럼 목록 확인하기</a:t>
            </a:r>
          </a:p>
        </p:txBody>
      </p:sp>
      <p:pic>
        <p:nvPicPr>
          <p:cNvPr id="4" name="내용 개체 틀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563E134-E3F0-249A-81EF-C566ED8E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577" y="1694577"/>
            <a:ext cx="6164068" cy="32844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D2AD3-180F-6111-DC34-FF44EE662A78}"/>
              </a:ext>
            </a:extLst>
          </p:cNvPr>
          <p:cNvSpPr txBox="1"/>
          <p:nvPr/>
        </p:nvSpPr>
        <p:spPr>
          <a:xfrm>
            <a:off x="7519736" y="199022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'</a:t>
            </a:r>
            <a:r>
              <a:rPr lang="ko-KR" altLang="en-US" err="1"/>
              <a:t>penguins</a:t>
            </a:r>
            <a:r>
              <a:rPr lang="ko-KR" altLang="en-US"/>
              <a:t>' 데이터셋은 다음과 같다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F27BE-8C31-1678-5775-F760EBC6249F}"/>
              </a:ext>
            </a:extLst>
          </p:cNvPr>
          <p:cNvSpPr txBox="1"/>
          <p:nvPr/>
        </p:nvSpPr>
        <p:spPr>
          <a:xfrm>
            <a:off x="7601952" y="3230479"/>
            <a:ext cx="31743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여기서 컬럼에 있는 항목만 확인하고 싶으면?!</a:t>
            </a:r>
            <a:endParaRPr lang="ko-KR"/>
          </a:p>
        </p:txBody>
      </p:sp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31F2F1E-14E7-B3AD-AA37-CF7BD02B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006" y="5141699"/>
            <a:ext cx="6001752" cy="1337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ECAA51-D37C-BE96-F9A4-D24C5423CCE8}"/>
              </a:ext>
            </a:extLst>
          </p:cNvPr>
          <p:cNvSpPr txBox="1"/>
          <p:nvPr/>
        </p:nvSpPr>
        <p:spPr>
          <a:xfrm>
            <a:off x="699335" y="5298907"/>
            <a:ext cx="3936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columns</a:t>
            </a:r>
            <a:r>
              <a:rPr lang="ko-KR" altLang="en-US"/>
              <a:t> 함수를 쓰면 된다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C02589-028D-CDBE-37F7-1E0D50FF760A}"/>
              </a:ext>
            </a:extLst>
          </p:cNvPr>
          <p:cNvSpPr/>
          <p:nvPr/>
        </p:nvSpPr>
        <p:spPr>
          <a:xfrm>
            <a:off x="862263" y="1689433"/>
            <a:ext cx="370973" cy="34089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9C29C-7145-5DC7-311C-2C8392441C04}"/>
              </a:ext>
            </a:extLst>
          </p:cNvPr>
          <p:cNvSpPr txBox="1"/>
          <p:nvPr/>
        </p:nvSpPr>
        <p:spPr>
          <a:xfrm>
            <a:off x="703847" y="5807242"/>
            <a:ext cx="3836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/>
              <a:t>변수 + . + 함수 순서로 작성하기!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C05E44-18B9-937A-F15B-7AB9C3D2FF4C}"/>
              </a:ext>
            </a:extLst>
          </p:cNvPr>
          <p:cNvSpPr/>
          <p:nvPr/>
        </p:nvSpPr>
        <p:spPr>
          <a:xfrm>
            <a:off x="1255796" y="2005262"/>
            <a:ext cx="5173578" cy="290763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65007D-ECDB-E78B-82ED-9D15A11344D6}"/>
              </a:ext>
            </a:extLst>
          </p:cNvPr>
          <p:cNvSpPr/>
          <p:nvPr/>
        </p:nvSpPr>
        <p:spPr>
          <a:xfrm>
            <a:off x="5817769" y="5664866"/>
            <a:ext cx="5524500" cy="751973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6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2 컬럼 호출하기 - 컬럼 1개</a:t>
            </a:r>
          </a:p>
        </p:txBody>
      </p:sp>
      <p:pic>
        <p:nvPicPr>
          <p:cNvPr id="4" name="내용 개체 틀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9FF4FDA-D8B8-EFBA-7605-50F53201C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957" y="1702008"/>
            <a:ext cx="3951872" cy="2803859"/>
          </a:xfr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FC3E4A5-3828-C1DF-A522-CC0CB10A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109" y="2406405"/>
            <a:ext cx="3785937" cy="2857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A4681C-2EB5-2A5F-9D60-AEB7C81F0249}"/>
              </a:ext>
            </a:extLst>
          </p:cNvPr>
          <p:cNvSpPr txBox="1"/>
          <p:nvPr/>
        </p:nvSpPr>
        <p:spPr>
          <a:xfrm>
            <a:off x="606592" y="4777539"/>
            <a:ext cx="29036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방법 1: 대괄호 안에 호출하고 싶은 </a:t>
            </a:r>
            <a:r>
              <a:rPr lang="ko-KR" altLang="en-US" err="1"/>
              <a:t>컬럼명</a:t>
            </a:r>
            <a:r>
              <a:rPr lang="ko-KR" altLang="en-US"/>
              <a:t> 넣기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51F64-EABB-4EFB-F540-D9C0AE26C653}"/>
              </a:ext>
            </a:extLst>
          </p:cNvPr>
          <p:cNvSpPr txBox="1"/>
          <p:nvPr/>
        </p:nvSpPr>
        <p:spPr>
          <a:xfrm>
            <a:off x="3554328" y="5479381"/>
            <a:ext cx="3104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방법 2: 변수 + . + </a:t>
            </a:r>
            <a:r>
              <a:rPr lang="ko-KR" altLang="en-US" err="1"/>
              <a:t>컬럼명</a:t>
            </a:r>
          </a:p>
        </p:txBody>
      </p:sp>
      <p:pic>
        <p:nvPicPr>
          <p:cNvPr id="8" name="그림 7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271DAAD-8A62-3AFC-BA92-DC6B585F7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226" y="3066048"/>
            <a:ext cx="1756709" cy="335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42C63-ABC4-5336-7F78-9146C91E2C51}"/>
              </a:ext>
            </a:extLst>
          </p:cNvPr>
          <p:cNvSpPr txBox="1"/>
          <p:nvPr/>
        </p:nvSpPr>
        <p:spPr>
          <a:xfrm>
            <a:off x="7584907" y="1749592"/>
            <a:ext cx="42471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방법 3: 데이터프레임 형태로 출력하기 </a:t>
            </a:r>
          </a:p>
        </p:txBody>
      </p:sp>
      <p:pic>
        <p:nvPicPr>
          <p:cNvPr id="10" name="그림 9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2C7DC055-00E0-3E89-9DFF-00F601E94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65" b="91727"/>
          <a:stretch/>
        </p:blipFill>
        <p:spPr>
          <a:xfrm>
            <a:off x="7724226" y="2314073"/>
            <a:ext cx="3631640" cy="571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5A2D8C-6158-355A-B54C-765D7EE0A865}"/>
              </a:ext>
            </a:extLst>
          </p:cNvPr>
          <p:cNvSpPr txBox="1"/>
          <p:nvPr/>
        </p:nvSpPr>
        <p:spPr>
          <a:xfrm>
            <a:off x="9900986" y="4005513"/>
            <a:ext cx="18207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리스트 한 번 더 감싸주면 됨</a:t>
            </a:r>
          </a:p>
        </p:txBody>
      </p:sp>
    </p:spTree>
    <p:extLst>
      <p:ext uri="{BB962C8B-B14F-4D97-AF65-F5344CB8AC3E}">
        <p14:creationId xmlns:p14="http://schemas.microsoft.com/office/powerpoint/2010/main" val="367215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2 컬럼 호출하기 - 컬럼 2개 이상 (1)</a:t>
            </a:r>
          </a:p>
        </p:txBody>
      </p:sp>
      <p:pic>
        <p:nvPicPr>
          <p:cNvPr id="9" name="내용 개체 틀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5A42B70-FEEE-755B-182B-3F5180094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4334" y="1693505"/>
            <a:ext cx="3370998" cy="4642100"/>
          </a:xfrm>
        </p:spPr>
      </p:pic>
      <p:pic>
        <p:nvPicPr>
          <p:cNvPr id="11" name="내용 개체 틀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8312F56-E277-5F36-B85E-CD8544462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" b="91379"/>
          <a:stretch/>
        </p:blipFill>
        <p:spPr>
          <a:xfrm>
            <a:off x="531680" y="1878245"/>
            <a:ext cx="6576335" cy="760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B1FE64-4E44-A826-0716-E6561AAAE797}"/>
              </a:ext>
            </a:extLst>
          </p:cNvPr>
          <p:cNvSpPr txBox="1"/>
          <p:nvPr/>
        </p:nvSpPr>
        <p:spPr>
          <a:xfrm>
            <a:off x="591298" y="3883179"/>
            <a:ext cx="61641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2</a:t>
            </a:r>
            <a:r>
              <a:rPr lang="ko-KR" altLang="en-US"/>
              <a:t>개</a:t>
            </a:r>
            <a:r>
              <a:rPr lang="en-US" altLang="ko-KR"/>
              <a:t> </a:t>
            </a:r>
            <a:r>
              <a:rPr lang="ko-KR" altLang="en-US"/>
              <a:t>이상</a:t>
            </a:r>
            <a:r>
              <a:rPr lang="en-US" altLang="ko-KR"/>
              <a:t> </a:t>
            </a:r>
            <a:r>
              <a:rPr lang="ko-KR" altLang="en-US"/>
              <a:t>호출하는</a:t>
            </a:r>
            <a:r>
              <a:rPr lang="en-US" altLang="ko-KR"/>
              <a:t> </a:t>
            </a:r>
            <a:r>
              <a:rPr lang="ko-KR" altLang="en-US"/>
              <a:t>경우에는</a:t>
            </a:r>
            <a:r>
              <a:rPr lang="en-US" altLang="ko-KR"/>
              <a:t> </a:t>
            </a:r>
            <a:r>
              <a:rPr lang="en-US" altLang="ko-KR" err="1"/>
              <a:t>데이터프레임으로</a:t>
            </a:r>
            <a:r>
              <a:rPr lang="en-US" altLang="ko-KR"/>
              <a:t> </a:t>
            </a:r>
            <a:r>
              <a:rPr lang="en-US" altLang="ko-KR" err="1"/>
              <a:t>출력하기</a:t>
            </a:r>
            <a:r>
              <a:rPr lang="en-US" altLang="ko-KR"/>
              <a:t> </a:t>
            </a:r>
            <a:r>
              <a:rPr lang="en-US" altLang="ko-KR" err="1"/>
              <a:t>위해</a:t>
            </a:r>
            <a:r>
              <a:rPr lang="en-US" altLang="ko-KR"/>
              <a:t> </a:t>
            </a:r>
            <a:r>
              <a:rPr lang="en-US" altLang="ko-KR" err="1"/>
              <a:t>컬럼</a:t>
            </a:r>
            <a:r>
              <a:rPr lang="en-US" altLang="ko-KR"/>
              <a:t> </a:t>
            </a:r>
            <a:r>
              <a:rPr lang="en-US" altLang="ko-KR" err="1"/>
              <a:t>여러</a:t>
            </a:r>
            <a:r>
              <a:rPr lang="en-US" altLang="ko-KR"/>
              <a:t> </a:t>
            </a:r>
            <a:r>
              <a:rPr lang="en-US" altLang="ko-KR" err="1"/>
              <a:t>개를</a:t>
            </a:r>
            <a:r>
              <a:rPr lang="en-US" altLang="ko-KR"/>
              <a:t> </a:t>
            </a:r>
            <a:r>
              <a:rPr lang="en-US" altLang="ko-KR" err="1"/>
              <a:t>콤마로</a:t>
            </a:r>
            <a:r>
              <a:rPr lang="en-US" altLang="ko-KR"/>
              <a:t> </a:t>
            </a:r>
            <a:r>
              <a:rPr lang="en-US" altLang="ko-KR" err="1"/>
              <a:t>구분해서</a:t>
            </a:r>
            <a:r>
              <a:rPr lang="en-US" altLang="ko-KR"/>
              <a:t> </a:t>
            </a:r>
            <a:r>
              <a:rPr lang="en-US" altLang="ko-KR" err="1"/>
              <a:t>입력한</a:t>
            </a:r>
            <a:r>
              <a:rPr lang="en-US" altLang="ko-KR"/>
              <a:t> 후 </a:t>
            </a:r>
            <a:r>
              <a:rPr lang="en-US" altLang="ko-KR" err="1"/>
              <a:t>이를</a:t>
            </a:r>
            <a:r>
              <a:rPr lang="en-US" altLang="ko-KR"/>
              <a:t> </a:t>
            </a:r>
            <a:r>
              <a:rPr lang="ko-KR" altLang="en-US"/>
              <a:t>리스트로</a:t>
            </a:r>
            <a:r>
              <a:rPr lang="en-US" altLang="ko-KR"/>
              <a:t> </a:t>
            </a:r>
            <a:r>
              <a:rPr lang="ko-KR" altLang="en-US"/>
              <a:t>한</a:t>
            </a:r>
            <a:r>
              <a:rPr lang="en-US" altLang="ko-KR"/>
              <a:t> </a:t>
            </a:r>
            <a:r>
              <a:rPr lang="ko-KR" altLang="en-US"/>
              <a:t>번</a:t>
            </a:r>
            <a:r>
              <a:rPr lang="en-US" altLang="ko-KR"/>
              <a:t> </a:t>
            </a:r>
            <a:r>
              <a:rPr lang="ko-KR" altLang="en-US"/>
              <a:t>더</a:t>
            </a:r>
            <a:r>
              <a:rPr lang="en-US" altLang="ko-KR"/>
              <a:t> </a:t>
            </a:r>
            <a:r>
              <a:rPr lang="ko-KR" altLang="en-US"/>
              <a:t>감싸준다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6047C-A90D-DBAC-DDE4-61C18FF296A0}"/>
              </a:ext>
            </a:extLst>
          </p:cNvPr>
          <p:cNvSpPr txBox="1"/>
          <p:nvPr/>
        </p:nvSpPr>
        <p:spPr>
          <a:xfrm>
            <a:off x="531140" y="2989989"/>
            <a:ext cx="3846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/>
              <a:t>방법</a:t>
            </a:r>
            <a:r>
              <a:rPr lang="en-US" altLang="ko-KR"/>
              <a:t> 1: </a:t>
            </a:r>
            <a:r>
              <a:rPr lang="en-US" altLang="ko-KR" err="1"/>
              <a:t>앞의</a:t>
            </a:r>
            <a:r>
              <a:rPr lang="en-US" altLang="ko-KR"/>
              <a:t> </a:t>
            </a:r>
            <a:r>
              <a:rPr lang="en-US" altLang="ko-KR" err="1"/>
              <a:t>방법</a:t>
            </a:r>
            <a:r>
              <a:rPr lang="en-US" altLang="ko-KR"/>
              <a:t> 3과 </a:t>
            </a:r>
            <a:r>
              <a:rPr lang="en-US" altLang="ko-KR" err="1"/>
              <a:t>동일</a:t>
            </a:r>
            <a:r>
              <a:rPr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6102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2 컬럼 호출하기 - 컬럼 2개 이상 (2)</a:t>
            </a:r>
          </a:p>
        </p:txBody>
      </p:sp>
      <p:pic>
        <p:nvPicPr>
          <p:cNvPr id="5" name="내용 개체 틀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369B37C-F49E-C6A2-D79A-14698613D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3450" y="1655177"/>
            <a:ext cx="3193440" cy="4561891"/>
          </a:xfrm>
        </p:spPr>
      </p:pic>
      <p:pic>
        <p:nvPicPr>
          <p:cNvPr id="7" name="내용 개체 틀 4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3FB7731-1A55-131F-B8CA-8C34FB90C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30" b="88710"/>
          <a:stretch/>
        </p:blipFill>
        <p:spPr>
          <a:xfrm>
            <a:off x="856720" y="1657183"/>
            <a:ext cx="6401879" cy="1032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BA814-26DC-DD47-6073-F62D03DC7015}"/>
              </a:ext>
            </a:extLst>
          </p:cNvPr>
          <p:cNvSpPr txBox="1"/>
          <p:nvPr/>
        </p:nvSpPr>
        <p:spPr>
          <a:xfrm>
            <a:off x="842210" y="2967789"/>
            <a:ext cx="56307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방법 2: 컬럼의 항목들을 </a:t>
            </a:r>
            <a:r>
              <a:rPr lang="ko-KR" altLang="en-US" err="1"/>
              <a:t>columns라는</a:t>
            </a:r>
            <a:r>
              <a:rPr lang="ko-KR" altLang="en-US"/>
              <a:t> 변수에 모두 넣은 후 한 번에 </a:t>
            </a:r>
            <a:r>
              <a:rPr lang="ko-KR" altLang="en-US" err="1"/>
              <a:t>df에</a:t>
            </a:r>
            <a:r>
              <a:rPr lang="ko-KR" altLang="en-US"/>
              <a:t> 넣자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3DF10F-8419-2BE0-8BB7-84298C86FE20}"/>
              </a:ext>
            </a:extLst>
          </p:cNvPr>
          <p:cNvSpPr txBox="1"/>
          <p:nvPr/>
        </p:nvSpPr>
        <p:spPr>
          <a:xfrm>
            <a:off x="852941" y="5568982"/>
            <a:ext cx="60017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선택한 컬럼들로 새로운 데이터프레임 만들고 싶을 때는 새로운 변수에 이를 집어넣으면 된다!</a:t>
            </a:r>
          </a:p>
        </p:txBody>
      </p:sp>
      <p:pic>
        <p:nvPicPr>
          <p:cNvPr id="15" name="그림 1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70027853-F5E2-6590-8C61-2BF5A929E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16" y="3935430"/>
            <a:ext cx="5821278" cy="13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3 새로운 컬럼 생성하기 - 컬럼 1개</a:t>
            </a:r>
          </a:p>
        </p:txBody>
      </p:sp>
      <p:pic>
        <p:nvPicPr>
          <p:cNvPr id="4" name="내용 개체 틀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05F14D1-343A-0F0C-2F3E-402E124A7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54" y="3861010"/>
            <a:ext cx="8859706" cy="25424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4DDEA-965D-0720-F2F5-A6C2E34318A1}"/>
              </a:ext>
            </a:extLst>
          </p:cNvPr>
          <p:cNvSpPr txBox="1"/>
          <p:nvPr/>
        </p:nvSpPr>
        <p:spPr>
          <a:xfrm>
            <a:off x="835743" y="2948189"/>
            <a:ext cx="105690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주의</a:t>
            </a:r>
            <a:r>
              <a:rPr lang="en-US" altLang="ko-KR" dirty="0"/>
              <a:t>! </a:t>
            </a:r>
            <a:r>
              <a:rPr lang="ko-KR" altLang="en-US" dirty="0"/>
              <a:t>컬럼</a:t>
            </a:r>
            <a:r>
              <a:rPr lang="en-US" altLang="ko-KR" dirty="0"/>
              <a:t> </a:t>
            </a:r>
            <a:r>
              <a:rPr lang="ko-KR" altLang="en-US" dirty="0"/>
              <a:t>호출할</a:t>
            </a:r>
            <a:r>
              <a:rPr lang="en-US" altLang="ko-KR" dirty="0"/>
              <a:t> </a:t>
            </a:r>
            <a:r>
              <a:rPr lang="ko-KR" altLang="en-US" dirty="0"/>
              <a:t>때는</a:t>
            </a:r>
            <a:r>
              <a:rPr lang="en-US" altLang="ko-KR" dirty="0"/>
              <a:t> </a:t>
            </a:r>
            <a:r>
              <a:rPr lang="ko-KR" altLang="en-US" dirty="0"/>
              <a:t>위에서</a:t>
            </a:r>
            <a:r>
              <a:rPr lang="en-US" altLang="ko-KR" dirty="0"/>
              <a:t> </a:t>
            </a:r>
            <a:r>
              <a:rPr lang="ko-KR" altLang="en-US" dirty="0"/>
              <a:t>언급한</a:t>
            </a:r>
            <a:r>
              <a:rPr lang="en-US" altLang="ko-KR" dirty="0"/>
              <a:t> </a:t>
            </a:r>
            <a:r>
              <a:rPr lang="en-US" altLang="ko-KR" dirty="0" err="1"/>
              <a:t>df.bill_depth_cm</a:t>
            </a:r>
            <a:r>
              <a:rPr lang="en-US" altLang="ko-KR" dirty="0"/>
              <a:t> </a:t>
            </a:r>
            <a:r>
              <a:rPr lang="ko-KR" altLang="en-US" dirty="0"/>
              <a:t>형식이</a:t>
            </a:r>
            <a:r>
              <a:rPr lang="en-US" altLang="ko-KR" dirty="0"/>
              <a:t> </a:t>
            </a:r>
            <a:r>
              <a:rPr lang="ko-KR" altLang="en-US" dirty="0"/>
              <a:t>가능하지만</a:t>
            </a:r>
            <a:r>
              <a:rPr lang="en-US" altLang="ko-KR" dirty="0"/>
              <a:t> </a:t>
            </a:r>
            <a:br>
              <a:rPr lang="en-US" altLang="ko-KR" dirty="0"/>
            </a:br>
            <a:r>
              <a:rPr lang="en-US" altLang="ko-KR" dirty="0" err="1"/>
              <a:t>컬럼을</a:t>
            </a:r>
            <a:r>
              <a:rPr lang="en-US" altLang="ko-KR" dirty="0"/>
              <a:t> </a:t>
            </a:r>
            <a:r>
              <a:rPr lang="en-US" altLang="ko-KR" dirty="0" err="1"/>
              <a:t>새로</a:t>
            </a:r>
            <a:r>
              <a:rPr lang="en-US" altLang="ko-KR" dirty="0"/>
              <a:t> </a:t>
            </a:r>
            <a:r>
              <a:rPr lang="ko-KR" altLang="en-US" dirty="0"/>
              <a:t>생성할</a:t>
            </a:r>
            <a:r>
              <a:rPr lang="en-US" altLang="ko-KR" dirty="0"/>
              <a:t> </a:t>
            </a:r>
            <a:r>
              <a:rPr lang="ko-KR" altLang="en-US" dirty="0"/>
              <a:t>때는</a:t>
            </a:r>
            <a:r>
              <a:rPr lang="en-US" altLang="ko-KR" dirty="0"/>
              <a:t> 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형식을</a:t>
            </a:r>
            <a:r>
              <a:rPr lang="en-US" altLang="ko-KR" dirty="0"/>
              <a:t> </a:t>
            </a:r>
            <a:r>
              <a:rPr lang="ko-KR" altLang="en-US" dirty="0"/>
              <a:t>사용할</a:t>
            </a:r>
            <a:r>
              <a:rPr lang="en-US" altLang="ko-KR" dirty="0"/>
              <a:t> </a:t>
            </a:r>
            <a:r>
              <a:rPr lang="ko-KR" altLang="en-US" dirty="0"/>
              <a:t>수</a:t>
            </a:r>
            <a:r>
              <a:rPr lang="en-US" altLang="ko-KR" dirty="0"/>
              <a:t> </a:t>
            </a:r>
            <a:r>
              <a:rPr lang="ko-KR" altLang="en-US" dirty="0"/>
              <a:t>없다!</a:t>
            </a:r>
            <a:endParaRPr lang="en-US" altLang="ko-KR" dirty="0"/>
          </a:p>
        </p:txBody>
      </p:sp>
      <p:pic>
        <p:nvPicPr>
          <p:cNvPr id="8" name="내용 개체 틀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6F0054E-FF69-234D-032A-0AFB71DD7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33" b="78467"/>
          <a:stretch/>
        </p:blipFill>
        <p:spPr>
          <a:xfrm>
            <a:off x="843280" y="1702024"/>
            <a:ext cx="6287081" cy="9871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F9FE5-5351-B16F-9C20-DABCA8DE20F9}"/>
              </a:ext>
            </a:extLst>
          </p:cNvPr>
          <p:cNvSpPr/>
          <p:nvPr/>
        </p:nvSpPr>
        <p:spPr>
          <a:xfrm>
            <a:off x="1513268" y="1786944"/>
            <a:ext cx="2404054" cy="44002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4F47FD-31C5-91B4-1807-FE8D231FBB5C}"/>
              </a:ext>
            </a:extLst>
          </p:cNvPr>
          <p:cNvSpPr/>
          <p:nvPr/>
        </p:nvSpPr>
        <p:spPr>
          <a:xfrm>
            <a:off x="8231746" y="4480774"/>
            <a:ext cx="1180563" cy="33270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3 새로운 컬럼 생성하기 - 컬럼 2개 이상</a:t>
            </a:r>
          </a:p>
        </p:txBody>
      </p:sp>
      <p:pic>
        <p:nvPicPr>
          <p:cNvPr id="12" name="그림 1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674DB26-AB28-CF50-EE98-EDC1E8FE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90" y="3542410"/>
            <a:ext cx="9390647" cy="2721200"/>
          </a:xfrm>
          <a:prstGeom prst="rect">
            <a:avLst/>
          </a:prstGeom>
        </p:spPr>
      </p:pic>
      <p:pic>
        <p:nvPicPr>
          <p:cNvPr id="13" name="그림 1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9619567-B104-7205-D920-F0B1F37F7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207" b="70518"/>
          <a:stretch/>
        </p:blipFill>
        <p:spPr>
          <a:xfrm>
            <a:off x="841391" y="1717620"/>
            <a:ext cx="5843951" cy="14149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6DB099-3717-2937-6BCF-1366258688D7}"/>
              </a:ext>
            </a:extLst>
          </p:cNvPr>
          <p:cNvSpPr txBox="1"/>
          <p:nvPr/>
        </p:nvSpPr>
        <p:spPr>
          <a:xfrm>
            <a:off x="7070558" y="2541771"/>
            <a:ext cx="4517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assign() </a:t>
            </a:r>
            <a:r>
              <a:rPr lang="ko-KR" altLang="en-US"/>
              <a:t>함수를</a:t>
            </a:r>
            <a:r>
              <a:rPr lang="en-US" altLang="ko-KR"/>
              <a:t> </a:t>
            </a:r>
            <a:r>
              <a:rPr lang="ko-KR" altLang="en-US"/>
              <a:t>이용해서</a:t>
            </a:r>
            <a:r>
              <a:rPr lang="en-US" altLang="ko-KR"/>
              <a:t> </a:t>
            </a:r>
            <a:r>
              <a:rPr lang="ko-KR" altLang="en-US"/>
              <a:t>여러</a:t>
            </a:r>
            <a:r>
              <a:rPr lang="en-US" altLang="ko-KR"/>
              <a:t> </a:t>
            </a:r>
            <a:r>
              <a:rPr lang="ko-KR" altLang="en-US"/>
              <a:t>개의</a:t>
            </a:r>
            <a:r>
              <a:rPr lang="en-US" altLang="ko-KR"/>
              <a:t> </a:t>
            </a:r>
            <a:r>
              <a:rPr lang="ko-KR" altLang="en-US"/>
              <a:t>컬럼</a:t>
            </a:r>
            <a:r>
              <a:rPr lang="en-US" altLang="ko-KR"/>
              <a:t> </a:t>
            </a:r>
            <a:r>
              <a:rPr lang="ko-KR" altLang="en-US"/>
              <a:t>동시에</a:t>
            </a:r>
            <a:r>
              <a:rPr lang="en-US" altLang="ko-KR"/>
              <a:t> </a:t>
            </a:r>
            <a:r>
              <a:rPr lang="ko-KR" altLang="en-US"/>
              <a:t>생성하거나</a:t>
            </a:r>
            <a:r>
              <a:rPr lang="en-US" altLang="ko-KR"/>
              <a:t> </a:t>
            </a:r>
            <a:r>
              <a:rPr lang="ko-KR" altLang="en-US"/>
              <a:t>대치하는</a:t>
            </a:r>
            <a:r>
              <a:rPr lang="en-US" altLang="ko-KR"/>
              <a:t> </a:t>
            </a:r>
            <a:r>
              <a:rPr lang="ko-KR" altLang="en-US"/>
              <a:t>것</a:t>
            </a:r>
            <a:r>
              <a:rPr lang="en-US" altLang="ko-KR"/>
              <a:t> </a:t>
            </a:r>
            <a:r>
              <a:rPr lang="ko-KR" altLang="en-US"/>
              <a:t>가능</a:t>
            </a:r>
            <a:endParaRPr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B152E9-5A92-832C-B1C0-C2439A258AEC}"/>
              </a:ext>
            </a:extLst>
          </p:cNvPr>
          <p:cNvSpPr/>
          <p:nvPr/>
        </p:nvSpPr>
        <p:spPr>
          <a:xfrm>
            <a:off x="1970171" y="2138113"/>
            <a:ext cx="1684419" cy="65170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7F6BF5-FD4C-26AB-4F66-8F74C3A804F3}"/>
              </a:ext>
            </a:extLst>
          </p:cNvPr>
          <p:cNvSpPr/>
          <p:nvPr/>
        </p:nvSpPr>
        <p:spPr>
          <a:xfrm>
            <a:off x="7625013" y="4424111"/>
            <a:ext cx="2175709" cy="35092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FA49CA-CD9E-7A8D-0CAB-ABC1167AE2C4}"/>
              </a:ext>
            </a:extLst>
          </p:cNvPr>
          <p:cNvSpPr txBox="1"/>
          <p:nvPr/>
        </p:nvSpPr>
        <p:spPr>
          <a:xfrm>
            <a:off x="7075331" y="171986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err="1"/>
              <a:t>assign</a:t>
            </a:r>
            <a:r>
              <a:rPr lang="ko-KR" altLang="en-US" sz="400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9091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4 같은 데이터 타입의 컬럼 선택하기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3C36E-7344-75CE-922D-361F284E1AAE}"/>
              </a:ext>
            </a:extLst>
          </p:cNvPr>
          <p:cNvSpPr txBox="1"/>
          <p:nvPr/>
        </p:nvSpPr>
        <p:spPr>
          <a:xfrm>
            <a:off x="7945748" y="1810561"/>
            <a:ext cx="34080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200" dirty="0" err="1">
                <a:ea typeface="+mn-lt"/>
                <a:cs typeface="+mn-lt"/>
              </a:rPr>
              <a:t>select_dtypes</a:t>
            </a:r>
            <a:r>
              <a:rPr lang="ko-KR" sz="3200" dirty="0">
                <a:ea typeface="+mn-lt"/>
                <a:cs typeface="+mn-lt"/>
              </a:rPr>
              <a:t>()</a:t>
            </a:r>
            <a:endParaRPr lang="ko-KR" sz="3200" dirty="0"/>
          </a:p>
        </p:txBody>
      </p:sp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A541867-353F-7D53-7A55-5EDCC171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07" y="1815139"/>
            <a:ext cx="6969504" cy="3622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8E1BFA-E186-EF93-B651-066FC8BA552A}"/>
              </a:ext>
            </a:extLst>
          </p:cNvPr>
          <p:cNvSpPr txBox="1"/>
          <p:nvPr/>
        </p:nvSpPr>
        <p:spPr>
          <a:xfrm>
            <a:off x="7947790" y="2667735"/>
            <a:ext cx="38260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맑은 고딕"/>
              </a:rPr>
              <a:t>매개변수 </a:t>
            </a:r>
            <a:r>
              <a:rPr lang="ko-KR" err="1">
                <a:latin typeface="맑은 고딕"/>
              </a:rPr>
              <a:t>include와</a:t>
            </a:r>
            <a:r>
              <a:rPr lang="ko-KR">
                <a:latin typeface="맑은 고딕"/>
              </a:rPr>
              <a:t> </a:t>
            </a:r>
            <a:r>
              <a:rPr lang="ko-KR" err="1">
                <a:latin typeface="맑은 고딕"/>
              </a:rPr>
              <a:t>exclude</a:t>
            </a:r>
            <a:r>
              <a:rPr lang="ko-KR" altLang="en-US">
                <a:latin typeface="맑은 고딕"/>
              </a:rPr>
              <a:t> </a:t>
            </a:r>
            <a:endParaRPr lang="ko-KR" altLang="en-US"/>
          </a:p>
          <a:p>
            <a:r>
              <a:rPr lang="en-US" altLang="ko-KR">
                <a:latin typeface="맑은 고딕"/>
              </a:rPr>
              <a:t>-&gt;</a:t>
            </a:r>
            <a:r>
              <a:rPr lang="ko-KR" altLang="en-US">
                <a:latin typeface="맑은 고딕"/>
              </a:rPr>
              <a:t> 특정</a:t>
            </a:r>
            <a:r>
              <a:rPr lang="ko-KR">
                <a:latin typeface="맑은 고딕"/>
              </a:rPr>
              <a:t> </a:t>
            </a:r>
            <a:r>
              <a:rPr lang="ko-KR" altLang="en-US">
                <a:latin typeface="맑은 고딕"/>
              </a:rPr>
              <a:t>컬럼</a:t>
            </a:r>
            <a:r>
              <a:rPr lang="ko-KR">
                <a:latin typeface="맑은 고딕"/>
              </a:rPr>
              <a:t> 포함 또는 배제 가능​</a:t>
            </a:r>
          </a:p>
          <a:p>
            <a:endParaRPr lang="ko-KR" altLang="en-US">
              <a:latin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4291C-B3F2-1810-0106-EE182C8CB24B}"/>
              </a:ext>
            </a:extLst>
          </p:cNvPr>
          <p:cNvSpPr txBox="1"/>
          <p:nvPr/>
        </p:nvSpPr>
        <p:spPr>
          <a:xfrm>
            <a:off x="7942848" y="3721768"/>
            <a:ext cx="4076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/>
              <a:t>컬럼</a:t>
            </a:r>
            <a:r>
              <a:rPr lang="en-US" altLang="ko-KR"/>
              <a:t> </a:t>
            </a:r>
            <a:r>
              <a:rPr lang="en-US" altLang="ko-KR" err="1"/>
              <a:t>확인은</a:t>
            </a:r>
            <a:r>
              <a:rPr lang="en-US" altLang="ko-KR"/>
              <a:t> </a:t>
            </a:r>
            <a:r>
              <a:rPr lang="en-US" altLang="ko-KR" err="1"/>
              <a:t>어떻게</a:t>
            </a:r>
            <a:r>
              <a:rPr lang="en-US" altLang="ko-KR"/>
              <a:t> </a:t>
            </a:r>
            <a:r>
              <a:rPr lang="en-US" altLang="ko-KR" err="1"/>
              <a:t>하더라</a:t>
            </a:r>
            <a:r>
              <a:rPr lang="en-US" altLang="ko-KR"/>
              <a:t>?!</a:t>
            </a:r>
          </a:p>
          <a:p>
            <a:r>
              <a:rPr lang="en-US" altLang="ko-KR"/>
              <a:t>-&gt; columns </a:t>
            </a:r>
            <a:r>
              <a:rPr lang="en-US" altLang="ko-KR" err="1"/>
              <a:t>함수</a:t>
            </a:r>
            <a:r>
              <a:rPr lang="en-US" altLang="ko-KR"/>
              <a:t> </a:t>
            </a:r>
            <a:r>
              <a:rPr lang="en-US" altLang="ko-KR" err="1"/>
              <a:t>쓰기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95334-2E98-F42E-6B78-2BF1B7BA772D}"/>
              </a:ext>
            </a:extLst>
          </p:cNvPr>
          <p:cNvSpPr txBox="1"/>
          <p:nvPr/>
        </p:nvSpPr>
        <p:spPr>
          <a:xfrm>
            <a:off x="623637" y="5676900"/>
            <a:ext cx="90998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latin typeface="맑은 고딕"/>
              </a:rPr>
              <a:t>*</a:t>
            </a:r>
            <a:r>
              <a:rPr lang="ko-KR" sz="1600">
                <a:latin typeface="맑은 고딕"/>
              </a:rPr>
              <a:t>정수형(int64), 실수형(float64</a:t>
            </a:r>
            <a:r>
              <a:rPr lang="en-US" altLang="ko-KR" sz="1600">
                <a:latin typeface="맑은 고딕"/>
              </a:rPr>
              <a:t>), </a:t>
            </a:r>
            <a:r>
              <a:rPr lang="ko-KR" sz="1600">
                <a:latin typeface="맑은 고딕"/>
              </a:rPr>
              <a:t>숫자 타입 모두 선택(</a:t>
            </a:r>
            <a:r>
              <a:rPr lang="ko-KR" sz="1600" err="1">
                <a:latin typeface="맑은 고딕"/>
              </a:rPr>
              <a:t>np.number</a:t>
            </a:r>
            <a:r>
              <a:rPr lang="ko-KR" sz="1600">
                <a:latin typeface="맑은 고딕"/>
              </a:rPr>
              <a:t>, </a:t>
            </a:r>
            <a:r>
              <a:rPr lang="ko-KR" sz="1600" err="1">
                <a:latin typeface="맑은 고딕"/>
              </a:rPr>
              <a:t>number</a:t>
            </a:r>
            <a:r>
              <a:rPr lang="ko-KR" sz="1600">
                <a:latin typeface="맑은 고딕"/>
              </a:rPr>
              <a:t>)​</a:t>
            </a:r>
            <a:endParaRPr lang="ko-KR" sz="1600"/>
          </a:p>
          <a:p>
            <a:r>
              <a:rPr lang="ko-KR" altLang="en-US" sz="1600">
                <a:latin typeface="맑은 고딕"/>
              </a:rPr>
              <a:t>*</a:t>
            </a:r>
            <a:r>
              <a:rPr lang="ko-KR" sz="1600">
                <a:latin typeface="맑은 고딕"/>
              </a:rPr>
              <a:t>이 함수는 </a:t>
            </a:r>
            <a:r>
              <a:rPr lang="ko-KR" sz="1600" err="1">
                <a:latin typeface="맑은 고딕"/>
              </a:rPr>
              <a:t>string</a:t>
            </a:r>
            <a:r>
              <a:rPr lang="ko-KR" sz="1600">
                <a:latin typeface="맑은 고딕"/>
              </a:rPr>
              <a:t> 속성은 지원하지 않으므로 </a:t>
            </a:r>
            <a:r>
              <a:rPr lang="ko-KR" sz="1600" err="1">
                <a:latin typeface="맑은 고딕"/>
              </a:rPr>
              <a:t>object로</a:t>
            </a:r>
            <a:r>
              <a:rPr lang="ko-KR" sz="1600">
                <a:latin typeface="맑은 고딕"/>
              </a:rPr>
              <a:t> 입력해야 함​</a:t>
            </a:r>
          </a:p>
        </p:txBody>
      </p:sp>
    </p:spTree>
    <p:extLst>
      <p:ext uri="{BB962C8B-B14F-4D97-AF65-F5344CB8AC3E}">
        <p14:creationId xmlns:p14="http://schemas.microsoft.com/office/powerpoint/2010/main" val="96838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5 컬럼과 로우 삭제하기 (1) - 컬럼 1개</a:t>
            </a:r>
            <a:endParaRPr lang="ko-KR"/>
          </a:p>
        </p:txBody>
      </p:sp>
      <p:pic>
        <p:nvPicPr>
          <p:cNvPr id="5" name="그림 4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DC3EE59E-7A9C-E0EB-9569-4087E273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16" y="2657719"/>
            <a:ext cx="3655596" cy="1231745"/>
          </a:xfrm>
          <a:prstGeom prst="rect">
            <a:avLst/>
          </a:prstGeom>
        </p:spPr>
      </p:pic>
      <p:pic>
        <p:nvPicPr>
          <p:cNvPr id="6" name="그림 5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AD8264A7-5A0C-A7ED-8827-C4174A02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110" y="4481559"/>
            <a:ext cx="4888831" cy="1223618"/>
          </a:xfrm>
          <a:prstGeom prst="rect">
            <a:avLst/>
          </a:prstGeom>
        </p:spPr>
      </p:pic>
      <p:pic>
        <p:nvPicPr>
          <p:cNvPr id="7" name="그림 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0AB48562-5297-17C4-1402-B2F6EEB70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111" y="2721404"/>
            <a:ext cx="3826042" cy="121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731B8B-5EBE-86C5-5CCD-A81A9383F9EC}"/>
              </a:ext>
            </a:extLst>
          </p:cNvPr>
          <p:cNvSpPr txBox="1"/>
          <p:nvPr/>
        </p:nvSpPr>
        <p:spPr>
          <a:xfrm>
            <a:off x="840957" y="422931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err="1"/>
              <a:t>drop</a:t>
            </a:r>
            <a:r>
              <a:rPr lang="ko-KR" altLang="en-US" sz="3200"/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FA800-C817-2D98-C010-C57A34A49989}"/>
              </a:ext>
            </a:extLst>
          </p:cNvPr>
          <p:cNvSpPr txBox="1"/>
          <p:nvPr/>
        </p:nvSpPr>
        <p:spPr>
          <a:xfrm>
            <a:off x="842208" y="210803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'</a:t>
            </a:r>
            <a:r>
              <a:rPr lang="ko-KR" altLang="en-US" err="1"/>
              <a:t>species</a:t>
            </a:r>
            <a:r>
              <a:rPr lang="ko-KR" altLang="en-US"/>
              <a:t>' 컬럼을 삭제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E3028-B057-7D92-E8D4-CB27AB8D304A}"/>
              </a:ext>
            </a:extLst>
          </p:cNvPr>
          <p:cNvSpPr txBox="1"/>
          <p:nvPr/>
        </p:nvSpPr>
        <p:spPr>
          <a:xfrm>
            <a:off x="5374103" y="2108032"/>
            <a:ext cx="61220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err="1"/>
              <a:t>df에서</a:t>
            </a:r>
            <a:r>
              <a:rPr lang="ko-KR" altLang="en-US" sz="2000"/>
              <a:t> '</a:t>
            </a:r>
            <a:r>
              <a:rPr lang="ko-KR" altLang="en-US" sz="2000" err="1"/>
              <a:t>species</a:t>
            </a:r>
            <a:r>
              <a:rPr lang="ko-KR" altLang="en-US" sz="2000"/>
              <a:t>' 컬럼을 영구적으로 삭제하는 방법?!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E087C-672E-B61F-BEF1-5F2574312498}"/>
              </a:ext>
            </a:extLst>
          </p:cNvPr>
          <p:cNvSpPr txBox="1"/>
          <p:nvPr/>
        </p:nvSpPr>
        <p:spPr>
          <a:xfrm>
            <a:off x="7564855" y="4048125"/>
            <a:ext cx="37759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방법 1: 원래 변수에 다시 넣는다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75CFDA-4A1B-0C6A-7906-8E7F15C15669}"/>
              </a:ext>
            </a:extLst>
          </p:cNvPr>
          <p:cNvSpPr txBox="1"/>
          <p:nvPr/>
        </p:nvSpPr>
        <p:spPr>
          <a:xfrm>
            <a:off x="7564854" y="5822782"/>
            <a:ext cx="37759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방법 2: </a:t>
            </a:r>
            <a:r>
              <a:rPr lang="ko-KR" altLang="en-US" err="1"/>
              <a:t>inplace</a:t>
            </a:r>
            <a:r>
              <a:rPr lang="ko-KR" altLang="en-US"/>
              <a:t>=</a:t>
            </a:r>
            <a:r>
              <a:rPr lang="ko-KR" altLang="en-US" err="1"/>
              <a:t>True를</a:t>
            </a:r>
            <a:r>
              <a:rPr lang="ko-KR" altLang="en-US"/>
              <a:t> 적는다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4B36D39-9507-76D7-7EC9-CD586F3E6444}"/>
              </a:ext>
            </a:extLst>
          </p:cNvPr>
          <p:cNvSpPr txBox="1"/>
          <p:nvPr/>
        </p:nvSpPr>
        <p:spPr>
          <a:xfrm>
            <a:off x="844717" y="4932948"/>
            <a:ext cx="322446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err="1"/>
              <a:t>axis</a:t>
            </a:r>
            <a:r>
              <a:rPr lang="ko-KR" altLang="en-US"/>
              <a:t>=1 -&gt; 컬럼</a:t>
            </a:r>
          </a:p>
          <a:p>
            <a:r>
              <a:rPr lang="ko-KR" altLang="en-US" err="1"/>
              <a:t>axis</a:t>
            </a:r>
            <a:r>
              <a:rPr lang="ko-KR" altLang="en-US"/>
              <a:t>=0 -&gt; 로우(디폴트값)</a:t>
            </a:r>
          </a:p>
        </p:txBody>
      </p:sp>
    </p:spTree>
    <p:extLst>
      <p:ext uri="{BB962C8B-B14F-4D97-AF65-F5344CB8AC3E}">
        <p14:creationId xmlns:p14="http://schemas.microsoft.com/office/powerpoint/2010/main" val="301834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5 컬럼과 로우 삭제하기 (2)</a:t>
            </a:r>
            <a:endParaRPr lang="ko-KR"/>
          </a:p>
        </p:txBody>
      </p:sp>
      <p:pic>
        <p:nvPicPr>
          <p:cNvPr id="9" name="그림 8" descr="텍스트, 폰트, 화이트, 그래픽이(가) 표시된 사진&#10;&#10;자동 생성된 설명">
            <a:extLst>
              <a:ext uri="{FF2B5EF4-FFF2-40B4-BE49-F238E27FC236}">
                <a16:creationId xmlns:a16="http://schemas.microsoft.com/office/drawing/2014/main" id="{6BCC7FBB-9293-0850-931F-2291741C9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53" y="4596673"/>
            <a:ext cx="2743200" cy="1053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8C6B6-C973-D972-FAE1-38ED864A8089}"/>
              </a:ext>
            </a:extLst>
          </p:cNvPr>
          <p:cNvSpPr txBox="1"/>
          <p:nvPr/>
        </p:nvSpPr>
        <p:spPr>
          <a:xfrm>
            <a:off x="939967" y="184734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컬럼 2개 이상 삭제하기</a:t>
            </a:r>
          </a:p>
        </p:txBody>
      </p:sp>
      <p:pic>
        <p:nvPicPr>
          <p:cNvPr id="4" name="그림 3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9F83024E-4430-403C-6C01-DDE7469B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78" y="2365707"/>
            <a:ext cx="5941594" cy="1264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AF0422-0959-52F5-2374-4704101EDF41}"/>
              </a:ext>
            </a:extLst>
          </p:cNvPr>
          <p:cNvSpPr txBox="1"/>
          <p:nvPr/>
        </p:nvSpPr>
        <p:spPr>
          <a:xfrm>
            <a:off x="927433" y="407319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로우 삭제하기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6952C-9605-3F2C-5262-6C658D1EAE7A}"/>
              </a:ext>
            </a:extLst>
          </p:cNvPr>
          <p:cNvSpPr txBox="1"/>
          <p:nvPr/>
        </p:nvSpPr>
        <p:spPr>
          <a:xfrm>
            <a:off x="7431505" y="2669005"/>
            <a:ext cx="30038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컬럼</a:t>
            </a:r>
            <a:r>
              <a:rPr lang="en-US" altLang="ko-KR"/>
              <a:t> </a:t>
            </a:r>
            <a:r>
              <a:rPr lang="ko-KR" altLang="en-US"/>
              <a:t>수가</a:t>
            </a:r>
            <a:r>
              <a:rPr lang="en-US" altLang="ko-KR"/>
              <a:t> 2</a:t>
            </a:r>
            <a:r>
              <a:rPr lang="ko-KR" altLang="en-US"/>
              <a:t>개</a:t>
            </a:r>
            <a:r>
              <a:rPr lang="en-US" altLang="ko-KR"/>
              <a:t> </a:t>
            </a:r>
            <a:r>
              <a:rPr lang="ko-KR" altLang="en-US"/>
              <a:t>이상이니까</a:t>
            </a:r>
            <a:r>
              <a:rPr lang="en-US" altLang="ko-KR"/>
              <a:t> </a:t>
            </a:r>
            <a:r>
              <a:rPr lang="ko-KR" altLang="en-US"/>
              <a:t>리스트</a:t>
            </a:r>
            <a:r>
              <a:rPr lang="en-US" altLang="ko-KR"/>
              <a:t> </a:t>
            </a:r>
            <a:r>
              <a:rPr lang="ko-KR" altLang="en-US"/>
              <a:t>타입으로</a:t>
            </a:r>
            <a:r>
              <a:rPr lang="en-US" altLang="ko-KR"/>
              <a:t> </a:t>
            </a:r>
            <a:r>
              <a:rPr lang="ko-KR" altLang="en-US"/>
              <a:t>입력하기!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C74C9-8824-548E-8DA4-7628DE7EB18C}"/>
              </a:ext>
            </a:extLst>
          </p:cNvPr>
          <p:cNvSpPr txBox="1"/>
          <p:nvPr/>
        </p:nvSpPr>
        <p:spPr>
          <a:xfrm>
            <a:off x="4393532" y="4604084"/>
            <a:ext cx="48058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인덱스</a:t>
            </a:r>
            <a:r>
              <a:rPr lang="en-US" altLang="ko-KR" dirty="0"/>
              <a:t> </a:t>
            </a:r>
            <a:r>
              <a:rPr lang="ko-KR" altLang="en-US" dirty="0"/>
              <a:t>번호를</a:t>
            </a:r>
            <a:r>
              <a:rPr lang="en-US" altLang="ko-KR" dirty="0"/>
              <a:t> </a:t>
            </a:r>
            <a:r>
              <a:rPr lang="ko-KR" altLang="en-US" dirty="0"/>
              <a:t>리스트</a:t>
            </a:r>
            <a:r>
              <a:rPr lang="en-US" altLang="ko-KR" dirty="0"/>
              <a:t> </a:t>
            </a:r>
            <a:r>
              <a:rPr lang="ko-KR" altLang="en-US" dirty="0"/>
              <a:t>형식으로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70C32-718D-B234-DC79-654F7929D6A8}"/>
              </a:ext>
            </a:extLst>
          </p:cNvPr>
          <p:cNvSpPr txBox="1"/>
          <p:nvPr/>
        </p:nvSpPr>
        <p:spPr>
          <a:xfrm>
            <a:off x="4393532" y="5195637"/>
            <a:ext cx="57711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/>
              <a:t>drop() </a:t>
            </a:r>
            <a:r>
              <a:rPr lang="ko-KR"/>
              <a:t>함수는</a:t>
            </a:r>
            <a:r>
              <a:rPr lang="en-US" altLang="ko-KR"/>
              <a:t> </a:t>
            </a:r>
            <a:r>
              <a:rPr lang="ko-KR"/>
              <a:t>기본적인</a:t>
            </a:r>
            <a:r>
              <a:rPr lang="en-US" altLang="ko-KR"/>
              <a:t> </a:t>
            </a:r>
            <a:r>
              <a:rPr lang="ko-KR"/>
              <a:t>축</a:t>
            </a:r>
            <a:r>
              <a:rPr lang="en-US" altLang="ko-KR"/>
              <a:t> </a:t>
            </a:r>
            <a:r>
              <a:rPr lang="ko-KR"/>
              <a:t>방향이</a:t>
            </a:r>
            <a:r>
              <a:rPr lang="en-US" altLang="ko-KR"/>
              <a:t> </a:t>
            </a:r>
            <a:r>
              <a:rPr lang="ko-KR"/>
              <a:t>행</a:t>
            </a:r>
            <a:r>
              <a:rPr lang="en-US" altLang="ko-KR"/>
              <a:t> </a:t>
            </a:r>
            <a:r>
              <a:rPr lang="ko-KR"/>
              <a:t>기준이라</a:t>
            </a:r>
            <a:r>
              <a:rPr lang="en-US" altLang="ko-KR"/>
              <a:t> </a:t>
            </a:r>
            <a:endParaRPr lang="ko-KR" altLang="en-US"/>
          </a:p>
          <a:p>
            <a:r>
              <a:rPr lang="ko-KR"/>
              <a:t>행</a:t>
            </a:r>
            <a:r>
              <a:rPr lang="en-US" altLang="ko-KR"/>
              <a:t> </a:t>
            </a:r>
            <a:r>
              <a:rPr lang="ko-KR"/>
              <a:t>삭제</a:t>
            </a:r>
            <a:r>
              <a:rPr lang="en-US" altLang="ko-KR"/>
              <a:t> </a:t>
            </a:r>
            <a:r>
              <a:rPr lang="ko-KR"/>
              <a:t>시</a:t>
            </a:r>
            <a:r>
              <a:rPr lang="en-US" altLang="ko-KR"/>
              <a:t> axis=0 </a:t>
            </a:r>
            <a:r>
              <a:rPr lang="ko-KR"/>
              <a:t>굳이</a:t>
            </a:r>
            <a:r>
              <a:rPr lang="en-US" altLang="ko-KR"/>
              <a:t> </a:t>
            </a:r>
            <a:r>
              <a:rPr lang="ko-KR"/>
              <a:t>안</a:t>
            </a:r>
            <a:r>
              <a:rPr lang="en-US" altLang="ko-KR"/>
              <a:t> </a:t>
            </a:r>
            <a:r>
              <a:rPr lang="ko-KR"/>
              <a:t>써도</a:t>
            </a:r>
            <a:r>
              <a:rPr lang="en-US" altLang="ko-KR"/>
              <a:t> </a:t>
            </a:r>
            <a:r>
              <a:rPr lang="ko-KR"/>
              <a:t>됨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01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EE559CC6-A0DD-DE46-A9C9-8249F97EFBB1}"/>
              </a:ext>
            </a:extLst>
          </p:cNvPr>
          <p:cNvSpPr/>
          <p:nvPr/>
        </p:nvSpPr>
        <p:spPr>
          <a:xfrm>
            <a:off x="10968794" y="-385180"/>
            <a:ext cx="1567542" cy="1615439"/>
          </a:xfrm>
          <a:prstGeom prst="ellipse">
            <a:avLst/>
          </a:prstGeom>
          <a:solidFill>
            <a:srgbClr val="65B7E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3EC6B90-B46F-1BD1-FFA0-E8ECD8EC6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19" y="2887250"/>
            <a:ext cx="2936796" cy="245694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B1C594-4D53-52B9-96A9-25BF01CD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588" y="1472165"/>
            <a:ext cx="7236822" cy="75681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62920-1115-D272-93D1-BB450CC022A2}"/>
              </a:ext>
            </a:extLst>
          </p:cNvPr>
          <p:cNvSpPr txBox="1"/>
          <p:nvPr/>
        </p:nvSpPr>
        <p:spPr>
          <a:xfrm>
            <a:off x="3138423" y="2129195"/>
            <a:ext cx="8674885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262626"/>
                </a:solidFill>
              </a:rPr>
              <a:t>컬럼</a:t>
            </a:r>
            <a:r>
              <a:rPr lang="en-US" altLang="ko-KR" sz="1400" b="1" dirty="0">
                <a:solidFill>
                  <a:srgbClr val="262626"/>
                </a:solidFill>
              </a:rPr>
              <a:t>: </a:t>
            </a:r>
            <a:r>
              <a:rPr lang="en-US" altLang="ko-KR" sz="1400" b="1" dirty="0" err="1">
                <a:solidFill>
                  <a:srgbClr val="262626"/>
                </a:solidFill>
              </a:rPr>
              <a:t>관계형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데이터베이스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테이블에서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특정한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단순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자료형의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일련의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데이터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값과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테이블에서의</a:t>
            </a:r>
            <a:r>
              <a:rPr lang="en-US" altLang="ko-KR" sz="1400" b="1" dirty="0">
                <a:solidFill>
                  <a:srgbClr val="262626"/>
                </a:solidFill>
              </a:rPr>
              <a:t> 각 열</a:t>
            </a:r>
          </a:p>
        </p:txBody>
      </p:sp>
      <p:pic>
        <p:nvPicPr>
          <p:cNvPr id="9" name="그림 8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52C25AC2-A512-28D3-6CF0-23CCBE717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817" y="2885803"/>
            <a:ext cx="3640182" cy="245799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0CB12-5C6F-5627-16FC-20392E2BA026}"/>
              </a:ext>
            </a:extLst>
          </p:cNvPr>
          <p:cNvSpPr/>
          <p:nvPr/>
        </p:nvSpPr>
        <p:spPr>
          <a:xfrm>
            <a:off x="2366554" y="2751908"/>
            <a:ext cx="3823062" cy="627017"/>
          </a:xfrm>
          <a:prstGeom prst="roundRect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C3BC25-DC65-6F45-693C-8F50170DCFE8}"/>
              </a:ext>
            </a:extLst>
          </p:cNvPr>
          <p:cNvSpPr/>
          <p:nvPr/>
        </p:nvSpPr>
        <p:spPr>
          <a:xfrm>
            <a:off x="6633754" y="2712719"/>
            <a:ext cx="3226525" cy="627017"/>
          </a:xfrm>
          <a:prstGeom prst="roundRect">
            <a:avLst/>
          </a:prstGeom>
          <a:noFill/>
          <a:ln w="57150">
            <a:solidFill>
              <a:srgbClr val="65B7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0B8DC-F8CD-E0D8-2A5A-84889A8AFA4F}"/>
              </a:ext>
            </a:extLst>
          </p:cNvPr>
          <p:cNvSpPr txBox="1"/>
          <p:nvPr/>
        </p:nvSpPr>
        <p:spPr>
          <a:xfrm>
            <a:off x="3753394" y="5495108"/>
            <a:ext cx="1045029" cy="365760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latin typeface="D2Coding ligature"/>
              </a:rPr>
              <a:t>컬럼 </a:t>
            </a:r>
            <a:r>
              <a:rPr lang="ko-KR" altLang="en-US" b="1" err="1">
                <a:latin typeface="D2Coding ligature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61D55F-EC4A-664F-9D61-EEE13BA571DF}"/>
              </a:ext>
            </a:extLst>
          </p:cNvPr>
          <p:cNvSpPr txBox="1"/>
          <p:nvPr/>
        </p:nvSpPr>
        <p:spPr>
          <a:xfrm>
            <a:off x="7724502" y="5495108"/>
            <a:ext cx="1045029" cy="365760"/>
          </a:xfrm>
          <a:prstGeom prst="rect">
            <a:avLst/>
          </a:prstGeom>
          <a:solidFill>
            <a:srgbClr val="65B7E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latin typeface="D2Coding ligature"/>
              </a:rPr>
              <a:t>컬럼 </a:t>
            </a:r>
            <a:r>
              <a:rPr lang="ko-KR" altLang="en-US" b="1" err="1">
                <a:latin typeface="D2Coding ligature"/>
              </a:rPr>
              <a:t>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AFC61-8CA9-C148-CCB5-86CC916E9A25}"/>
              </a:ext>
            </a:extLst>
          </p:cNvPr>
          <p:cNvSpPr txBox="1"/>
          <p:nvPr/>
        </p:nvSpPr>
        <p:spPr>
          <a:xfrm>
            <a:off x="347541" y="642593"/>
            <a:ext cx="3079150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컬럼명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항목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없는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데이터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로드하기</a:t>
            </a:r>
            <a:endParaRPr lang="en-US" altLang="ko-KR" sz="1400" b="1">
              <a:solidFill>
                <a:srgbClr val="262626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4B5F60-8079-3DE5-54FD-643D46E03F12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9856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6 컬럼 이름 변경하기</a:t>
            </a:r>
          </a:p>
        </p:txBody>
      </p:sp>
      <p:pic>
        <p:nvPicPr>
          <p:cNvPr id="4" name="내용 개체 틀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3A0A4923-700D-69EA-373D-99F9090F2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5" b="84158"/>
          <a:stretch/>
        </p:blipFill>
        <p:spPr>
          <a:xfrm>
            <a:off x="702502" y="2407837"/>
            <a:ext cx="10282585" cy="501086"/>
          </a:xfrm>
        </p:spPr>
      </p:pic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F423778-3329-65D8-7BCF-581F07CEE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66" b="76972"/>
          <a:stretch/>
        </p:blipFill>
        <p:spPr>
          <a:xfrm>
            <a:off x="705260" y="3780826"/>
            <a:ext cx="8474448" cy="715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134999-BB16-D10A-966C-C19008A5D3C9}"/>
              </a:ext>
            </a:extLst>
          </p:cNvPr>
          <p:cNvSpPr txBox="1"/>
          <p:nvPr/>
        </p:nvSpPr>
        <p:spPr>
          <a:xfrm>
            <a:off x="703848" y="1626267"/>
            <a:ext cx="33848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3200"/>
              <a:t>rename()</a:t>
            </a:r>
            <a:endParaRPr lang="ko-KR" alt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4D0D8-DA75-8378-499F-0120512A10D2}"/>
              </a:ext>
            </a:extLst>
          </p:cNvPr>
          <p:cNvSpPr txBox="1"/>
          <p:nvPr/>
        </p:nvSpPr>
        <p:spPr>
          <a:xfrm>
            <a:off x="703847" y="3039978"/>
            <a:ext cx="59516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방법 1: 매개변수</a:t>
            </a:r>
            <a:r>
              <a:rPr lang="en-US" altLang="ko-KR"/>
              <a:t> columns</a:t>
            </a:r>
            <a:r>
              <a:rPr lang="ko-KR" altLang="en-US"/>
              <a:t>에</a:t>
            </a:r>
            <a:r>
              <a:rPr lang="en-US" altLang="ko-KR"/>
              <a:t> </a:t>
            </a:r>
            <a:r>
              <a:rPr lang="ko-KR" altLang="en-US"/>
              <a:t>기존</a:t>
            </a:r>
            <a:r>
              <a:rPr lang="en-US" altLang="ko-KR"/>
              <a:t> </a:t>
            </a:r>
            <a:r>
              <a:rPr lang="ko-KR" altLang="en-US"/>
              <a:t>컬럼명과 바꾸고</a:t>
            </a:r>
            <a:r>
              <a:rPr lang="en-US" altLang="ko-KR"/>
              <a:t> </a:t>
            </a:r>
            <a:r>
              <a:rPr lang="ko-KR" altLang="en-US"/>
              <a:t>싶은</a:t>
            </a:r>
            <a:r>
              <a:rPr lang="en-US" altLang="ko-KR"/>
              <a:t> </a:t>
            </a:r>
            <a:r>
              <a:rPr lang="ko-KR" altLang="en-US"/>
              <a:t>컬럼명을</a:t>
            </a:r>
            <a:r>
              <a:rPr lang="en-US" altLang="ko-KR"/>
              <a:t> 1:1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대입하여</a:t>
            </a:r>
            <a:r>
              <a:rPr lang="en-US" altLang="ko-KR"/>
              <a:t> </a:t>
            </a:r>
            <a:r>
              <a:rPr lang="ko-KR" altLang="en-US" err="1"/>
              <a:t>딕셔너리</a:t>
            </a:r>
            <a:r>
              <a:rPr lang="en-US" altLang="ko-KR"/>
              <a:t> </a:t>
            </a:r>
            <a:r>
              <a:rPr lang="ko-KR" altLang="en-US"/>
              <a:t>타입으로</a:t>
            </a:r>
            <a:r>
              <a:rPr lang="en-US" altLang="ko-KR"/>
              <a:t> </a:t>
            </a:r>
            <a:r>
              <a:rPr lang="ko-KR" altLang="en-US"/>
              <a:t>입력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F8881-DA98-68E5-4D79-1FEE8F33C6CC}"/>
              </a:ext>
            </a:extLst>
          </p:cNvPr>
          <p:cNvSpPr txBox="1"/>
          <p:nvPr/>
        </p:nvSpPr>
        <p:spPr>
          <a:xfrm>
            <a:off x="663743" y="4684294"/>
            <a:ext cx="36455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/>
              <a:t>방법</a:t>
            </a:r>
            <a:r>
              <a:rPr lang="en-US" altLang="ko-KR"/>
              <a:t> 2: columns </a:t>
            </a:r>
            <a:r>
              <a:rPr lang="ko-KR" altLang="en-US"/>
              <a:t>함수를</a:t>
            </a:r>
            <a:r>
              <a:rPr lang="en-US" altLang="ko-KR"/>
              <a:t> </a:t>
            </a:r>
            <a:r>
              <a:rPr lang="ko-KR" altLang="en-US"/>
              <a:t>이용해서</a:t>
            </a:r>
            <a:r>
              <a:rPr lang="en-US" altLang="ko-KR"/>
              <a:t> </a:t>
            </a:r>
            <a:r>
              <a:rPr lang="ko-KR" altLang="en-US"/>
              <a:t>컬럼</a:t>
            </a:r>
            <a:r>
              <a:rPr lang="en-US" altLang="ko-KR"/>
              <a:t> </a:t>
            </a:r>
            <a:r>
              <a:rPr lang="ko-KR" altLang="en-US"/>
              <a:t>이름</a:t>
            </a:r>
            <a:r>
              <a:rPr lang="en-US" altLang="ko-KR"/>
              <a:t> </a:t>
            </a:r>
            <a:r>
              <a:rPr lang="ko-KR" altLang="en-US"/>
              <a:t>변경할</a:t>
            </a:r>
            <a:r>
              <a:rPr lang="en-US" altLang="ko-KR"/>
              <a:t> </a:t>
            </a:r>
            <a:r>
              <a:rPr lang="ko-KR" altLang="en-US"/>
              <a:t>수도</a:t>
            </a:r>
            <a:r>
              <a:rPr lang="en-US" altLang="ko-KR"/>
              <a:t> </a:t>
            </a:r>
            <a:r>
              <a:rPr lang="ko-KR" altLang="en-US"/>
              <a:t>있다</a:t>
            </a:r>
            <a:endParaRPr lang="en-US" altLang="ko-KR"/>
          </a:p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F63C4-C19A-CD59-57F0-7A4C34B64C52}"/>
              </a:ext>
            </a:extLst>
          </p:cNvPr>
          <p:cNvSpPr txBox="1"/>
          <p:nvPr/>
        </p:nvSpPr>
        <p:spPr>
          <a:xfrm>
            <a:off x="703847" y="5666874"/>
            <a:ext cx="40666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/>
              <a:t>컬럼이</a:t>
            </a:r>
            <a:r>
              <a:rPr lang="en-US" altLang="ko-KR"/>
              <a:t> </a:t>
            </a:r>
            <a:r>
              <a:rPr lang="ko-KR"/>
              <a:t>위치한</a:t>
            </a:r>
            <a:r>
              <a:rPr lang="en-US" altLang="ko-KR"/>
              <a:t> </a:t>
            </a:r>
            <a:r>
              <a:rPr lang="ko-KR"/>
              <a:t>순서대로</a:t>
            </a:r>
            <a:r>
              <a:rPr lang="en-US" altLang="ko-KR"/>
              <a:t> </a:t>
            </a:r>
            <a:r>
              <a:rPr lang="ko-KR"/>
              <a:t>바꾸고</a:t>
            </a:r>
            <a:r>
              <a:rPr lang="en-US" altLang="ko-KR"/>
              <a:t> </a:t>
            </a:r>
            <a:endParaRPr lang="ko-KR" altLang="en-US"/>
          </a:p>
          <a:p>
            <a:r>
              <a:rPr lang="ko-KR"/>
              <a:t>싶은</a:t>
            </a:r>
            <a:r>
              <a:rPr lang="en-US" altLang="ko-KR"/>
              <a:t> </a:t>
            </a:r>
            <a:r>
              <a:rPr lang="ko-KR"/>
              <a:t>컬럼명을</a:t>
            </a:r>
            <a:r>
              <a:rPr lang="en-US" altLang="ko-KR"/>
              <a:t> </a:t>
            </a:r>
            <a:r>
              <a:rPr lang="ko-KR"/>
              <a:t>입력해서</a:t>
            </a:r>
            <a:r>
              <a:rPr lang="en-US" altLang="ko-KR"/>
              <a:t> </a:t>
            </a:r>
            <a:r>
              <a:rPr lang="ko-KR"/>
              <a:t>적용하면</a:t>
            </a:r>
            <a:r>
              <a:rPr lang="en-US" altLang="ko-KR"/>
              <a:t> </a:t>
            </a:r>
            <a:r>
              <a:rPr lang="ko-KR"/>
              <a:t>됨</a:t>
            </a:r>
            <a:endParaRPr lang="ko-KR" altLang="en-US"/>
          </a:p>
        </p:txBody>
      </p:sp>
      <p:pic>
        <p:nvPicPr>
          <p:cNvPr id="13" name="그림 1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AAFCA756-F2B6-E774-DF1F-E4B029BAC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0" y="4388160"/>
            <a:ext cx="6320367" cy="210334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D89B56-A686-A3F4-0B49-AE10432BAAEF}"/>
              </a:ext>
            </a:extLst>
          </p:cNvPr>
          <p:cNvSpPr/>
          <p:nvPr/>
        </p:nvSpPr>
        <p:spPr>
          <a:xfrm>
            <a:off x="5688541" y="4384145"/>
            <a:ext cx="6000750" cy="43391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45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7 컬럼 순서 변경하기 (1) </a:t>
            </a:r>
            <a:r>
              <a:rPr lang="ko-KR" altLang="en-US" err="1"/>
              <a:t>컬럼명</a:t>
            </a:r>
            <a:endParaRPr lang="ko-KR" err="1"/>
          </a:p>
        </p:txBody>
      </p:sp>
      <p:pic>
        <p:nvPicPr>
          <p:cNvPr id="7" name="내용 개체 틀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18338AD-AFA8-B506-5AAE-7762A6F52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371" y="1711060"/>
            <a:ext cx="6395509" cy="2167469"/>
          </a:xfrm>
        </p:spPr>
      </p:pic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34C6CEF5-E4A9-CC95-D7A7-C9B637FB2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483" y="4032744"/>
            <a:ext cx="8521698" cy="24543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A29ECA-67A7-F78A-4026-746983DF47F8}"/>
              </a:ext>
            </a:extLst>
          </p:cNvPr>
          <p:cNvSpPr/>
          <p:nvPr/>
        </p:nvSpPr>
        <p:spPr>
          <a:xfrm>
            <a:off x="6482292" y="2129895"/>
            <a:ext cx="719666" cy="1725083"/>
          </a:xfr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85B8E6-3233-E58F-4E71-B93979643AC0}"/>
              </a:ext>
            </a:extLst>
          </p:cNvPr>
          <p:cNvSpPr/>
          <p:nvPr/>
        </p:nvSpPr>
        <p:spPr>
          <a:xfrm>
            <a:off x="5381625" y="4458228"/>
            <a:ext cx="719666" cy="1979083"/>
          </a:xfrm>
          <a:custGeom>
            <a:avLst/>
            <a:gdLst>
              <a:gd name="connsiteX0" fmla="*/ 0 w 719666"/>
              <a:gd name="connsiteY0" fmla="*/ 0 h 1979083"/>
              <a:gd name="connsiteX1" fmla="*/ 352636 w 719666"/>
              <a:gd name="connsiteY1" fmla="*/ 0 h 1979083"/>
              <a:gd name="connsiteX2" fmla="*/ 719666 w 719666"/>
              <a:gd name="connsiteY2" fmla="*/ 0 h 1979083"/>
              <a:gd name="connsiteX3" fmla="*/ 719666 w 719666"/>
              <a:gd name="connsiteY3" fmla="*/ 455189 h 1979083"/>
              <a:gd name="connsiteX4" fmla="*/ 719666 w 719666"/>
              <a:gd name="connsiteY4" fmla="*/ 930169 h 1979083"/>
              <a:gd name="connsiteX5" fmla="*/ 719666 w 719666"/>
              <a:gd name="connsiteY5" fmla="*/ 1385358 h 1979083"/>
              <a:gd name="connsiteX6" fmla="*/ 719666 w 719666"/>
              <a:gd name="connsiteY6" fmla="*/ 1979083 h 1979083"/>
              <a:gd name="connsiteX7" fmla="*/ 381423 w 719666"/>
              <a:gd name="connsiteY7" fmla="*/ 1979083 h 1979083"/>
              <a:gd name="connsiteX8" fmla="*/ 0 w 719666"/>
              <a:gd name="connsiteY8" fmla="*/ 1979083 h 1979083"/>
              <a:gd name="connsiteX9" fmla="*/ 0 w 719666"/>
              <a:gd name="connsiteY9" fmla="*/ 1523894 h 1979083"/>
              <a:gd name="connsiteX10" fmla="*/ 0 w 719666"/>
              <a:gd name="connsiteY10" fmla="*/ 1088496 h 1979083"/>
              <a:gd name="connsiteX11" fmla="*/ 0 w 719666"/>
              <a:gd name="connsiteY11" fmla="*/ 653097 h 1979083"/>
              <a:gd name="connsiteX12" fmla="*/ 0 w 719666"/>
              <a:gd name="connsiteY12" fmla="*/ 0 h 197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9666" h="1979083" extrusionOk="0">
                <a:moveTo>
                  <a:pt x="0" y="0"/>
                </a:moveTo>
                <a:cubicBezTo>
                  <a:pt x="121842" y="-622"/>
                  <a:pt x="199839" y="34858"/>
                  <a:pt x="352636" y="0"/>
                </a:cubicBezTo>
                <a:cubicBezTo>
                  <a:pt x="505433" y="-34858"/>
                  <a:pt x="602413" y="35708"/>
                  <a:pt x="719666" y="0"/>
                </a:cubicBezTo>
                <a:cubicBezTo>
                  <a:pt x="736301" y="100569"/>
                  <a:pt x="688315" y="252573"/>
                  <a:pt x="719666" y="455189"/>
                </a:cubicBezTo>
                <a:cubicBezTo>
                  <a:pt x="751017" y="657805"/>
                  <a:pt x="680329" y="703964"/>
                  <a:pt x="719666" y="930169"/>
                </a:cubicBezTo>
                <a:cubicBezTo>
                  <a:pt x="759003" y="1156374"/>
                  <a:pt x="693941" y="1238350"/>
                  <a:pt x="719666" y="1385358"/>
                </a:cubicBezTo>
                <a:cubicBezTo>
                  <a:pt x="745391" y="1532366"/>
                  <a:pt x="669760" y="1740711"/>
                  <a:pt x="719666" y="1979083"/>
                </a:cubicBezTo>
                <a:cubicBezTo>
                  <a:pt x="558380" y="1999861"/>
                  <a:pt x="500612" y="1978246"/>
                  <a:pt x="381423" y="1979083"/>
                </a:cubicBezTo>
                <a:cubicBezTo>
                  <a:pt x="262234" y="1979920"/>
                  <a:pt x="103834" y="1955017"/>
                  <a:pt x="0" y="1979083"/>
                </a:cubicBezTo>
                <a:cubicBezTo>
                  <a:pt x="-23756" y="1864612"/>
                  <a:pt x="29401" y="1749774"/>
                  <a:pt x="0" y="1523894"/>
                </a:cubicBezTo>
                <a:cubicBezTo>
                  <a:pt x="-29401" y="1298014"/>
                  <a:pt x="33561" y="1248509"/>
                  <a:pt x="0" y="1088496"/>
                </a:cubicBezTo>
                <a:cubicBezTo>
                  <a:pt x="-33561" y="928483"/>
                  <a:pt x="50883" y="810283"/>
                  <a:pt x="0" y="653097"/>
                </a:cubicBezTo>
                <a:cubicBezTo>
                  <a:pt x="-50883" y="495911"/>
                  <a:pt x="182" y="318699"/>
                  <a:pt x="0" y="0"/>
                </a:cubicBezTo>
                <a:close/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F6054-2AA5-DA3B-A20F-2C77FA028FC3}"/>
              </a:ext>
            </a:extLst>
          </p:cNvPr>
          <p:cNvSpPr txBox="1"/>
          <p:nvPr/>
        </p:nvSpPr>
        <p:spPr>
          <a:xfrm>
            <a:off x="7708900" y="2396067"/>
            <a:ext cx="36427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데이터프레임의</a:t>
            </a:r>
            <a:r>
              <a:rPr lang="en-US" altLang="ko-KR"/>
              <a:t> </a:t>
            </a:r>
            <a:r>
              <a:rPr lang="ko-KR" altLang="en-US"/>
              <a:t>컬럼명을</a:t>
            </a:r>
            <a:r>
              <a:rPr lang="en-US" altLang="ko-KR"/>
              <a:t> </a:t>
            </a:r>
            <a:r>
              <a:rPr lang="ko-KR" altLang="en-US"/>
              <a:t>원하는</a:t>
            </a:r>
            <a:r>
              <a:rPr lang="en-US" altLang="ko-KR"/>
              <a:t> </a:t>
            </a:r>
            <a:r>
              <a:rPr lang="ko-KR" altLang="en-US"/>
              <a:t>순서대로</a:t>
            </a:r>
            <a:r>
              <a:rPr lang="en-US" altLang="ko-KR"/>
              <a:t> </a:t>
            </a:r>
            <a:r>
              <a:rPr lang="ko-KR" altLang="en-US"/>
              <a:t>재입력하면</a:t>
            </a:r>
            <a:r>
              <a:rPr lang="en-US" altLang="ko-KR"/>
              <a:t> </a:t>
            </a:r>
            <a:r>
              <a:rPr lang="ko-KR" altLang="en-US"/>
              <a:t>된다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915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7 컬럼 순서 변경하기 (2) 컬럼 번호</a:t>
            </a:r>
            <a:endParaRPr lang="ko-KR"/>
          </a:p>
        </p:txBody>
      </p:sp>
      <p:pic>
        <p:nvPicPr>
          <p:cNvPr id="7" name="내용 개체 틀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18338AD-AFA8-B506-5AAE-7762A6F52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88" y="1700477"/>
            <a:ext cx="6395509" cy="2167469"/>
          </a:xfrm>
        </p:spPr>
      </p:pic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9990161-C055-BFF8-8D45-4358F4D9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983" y="4085223"/>
            <a:ext cx="7590366" cy="22858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E014F4D-9D6C-F964-9988-59DA922FE33A}"/>
              </a:ext>
            </a:extLst>
          </p:cNvPr>
          <p:cNvSpPr/>
          <p:nvPr/>
        </p:nvSpPr>
        <p:spPr>
          <a:xfrm>
            <a:off x="6619875" y="2129895"/>
            <a:ext cx="613833" cy="1725083"/>
          </a:xfrm>
          <a:custGeom>
            <a:avLst/>
            <a:gdLst>
              <a:gd name="connsiteX0" fmla="*/ 0 w 613833"/>
              <a:gd name="connsiteY0" fmla="*/ 0 h 1725083"/>
              <a:gd name="connsiteX1" fmla="*/ 313055 w 613833"/>
              <a:gd name="connsiteY1" fmla="*/ 0 h 1725083"/>
              <a:gd name="connsiteX2" fmla="*/ 613833 w 613833"/>
              <a:gd name="connsiteY2" fmla="*/ 0 h 1725083"/>
              <a:gd name="connsiteX3" fmla="*/ 613833 w 613833"/>
              <a:gd name="connsiteY3" fmla="*/ 540526 h 1725083"/>
              <a:gd name="connsiteX4" fmla="*/ 613833 w 613833"/>
              <a:gd name="connsiteY4" fmla="*/ 1063801 h 1725083"/>
              <a:gd name="connsiteX5" fmla="*/ 613833 w 613833"/>
              <a:gd name="connsiteY5" fmla="*/ 1725083 h 1725083"/>
              <a:gd name="connsiteX6" fmla="*/ 313055 w 613833"/>
              <a:gd name="connsiteY6" fmla="*/ 1725083 h 1725083"/>
              <a:gd name="connsiteX7" fmla="*/ 0 w 613833"/>
              <a:gd name="connsiteY7" fmla="*/ 1725083 h 1725083"/>
              <a:gd name="connsiteX8" fmla="*/ 0 w 613833"/>
              <a:gd name="connsiteY8" fmla="*/ 1184557 h 1725083"/>
              <a:gd name="connsiteX9" fmla="*/ 0 w 613833"/>
              <a:gd name="connsiteY9" fmla="*/ 661282 h 1725083"/>
              <a:gd name="connsiteX10" fmla="*/ 0 w 613833"/>
              <a:gd name="connsiteY10" fmla="*/ 0 h 172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3833" h="1725083" extrusionOk="0">
                <a:moveTo>
                  <a:pt x="0" y="0"/>
                </a:moveTo>
                <a:cubicBezTo>
                  <a:pt x="77153" y="-22095"/>
                  <a:pt x="191906" y="33312"/>
                  <a:pt x="313055" y="0"/>
                </a:cubicBezTo>
                <a:cubicBezTo>
                  <a:pt x="434205" y="-33312"/>
                  <a:pt x="491948" y="7227"/>
                  <a:pt x="613833" y="0"/>
                </a:cubicBezTo>
                <a:cubicBezTo>
                  <a:pt x="665871" y="192803"/>
                  <a:pt x="586772" y="394441"/>
                  <a:pt x="613833" y="540526"/>
                </a:cubicBezTo>
                <a:cubicBezTo>
                  <a:pt x="640894" y="686611"/>
                  <a:pt x="581542" y="840317"/>
                  <a:pt x="613833" y="1063801"/>
                </a:cubicBezTo>
                <a:cubicBezTo>
                  <a:pt x="646124" y="1287286"/>
                  <a:pt x="545423" y="1441959"/>
                  <a:pt x="613833" y="1725083"/>
                </a:cubicBezTo>
                <a:cubicBezTo>
                  <a:pt x="465291" y="1742179"/>
                  <a:pt x="389286" y="1708322"/>
                  <a:pt x="313055" y="1725083"/>
                </a:cubicBezTo>
                <a:cubicBezTo>
                  <a:pt x="236824" y="1741844"/>
                  <a:pt x="79571" y="1697245"/>
                  <a:pt x="0" y="1725083"/>
                </a:cubicBezTo>
                <a:cubicBezTo>
                  <a:pt x="-36793" y="1539482"/>
                  <a:pt x="28745" y="1329529"/>
                  <a:pt x="0" y="1184557"/>
                </a:cubicBezTo>
                <a:cubicBezTo>
                  <a:pt x="-28745" y="1039585"/>
                  <a:pt x="3898" y="894718"/>
                  <a:pt x="0" y="661282"/>
                </a:cubicBezTo>
                <a:cubicBezTo>
                  <a:pt x="-3898" y="427847"/>
                  <a:pt x="37535" y="267012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A243D7-9D54-716B-59FB-5AF180D3797F}"/>
              </a:ext>
            </a:extLst>
          </p:cNvPr>
          <p:cNvSpPr/>
          <p:nvPr/>
        </p:nvSpPr>
        <p:spPr>
          <a:xfrm>
            <a:off x="5625042" y="4532312"/>
            <a:ext cx="719666" cy="1746249"/>
          </a:xfrm>
          <a:custGeom>
            <a:avLst/>
            <a:gdLst>
              <a:gd name="connsiteX0" fmla="*/ 0 w 719666"/>
              <a:gd name="connsiteY0" fmla="*/ 0 h 1746249"/>
              <a:gd name="connsiteX1" fmla="*/ 367030 w 719666"/>
              <a:gd name="connsiteY1" fmla="*/ 0 h 1746249"/>
              <a:gd name="connsiteX2" fmla="*/ 719666 w 719666"/>
              <a:gd name="connsiteY2" fmla="*/ 0 h 1746249"/>
              <a:gd name="connsiteX3" fmla="*/ 719666 w 719666"/>
              <a:gd name="connsiteY3" fmla="*/ 582083 h 1746249"/>
              <a:gd name="connsiteX4" fmla="*/ 719666 w 719666"/>
              <a:gd name="connsiteY4" fmla="*/ 1146704 h 1746249"/>
              <a:gd name="connsiteX5" fmla="*/ 719666 w 719666"/>
              <a:gd name="connsiteY5" fmla="*/ 1746249 h 1746249"/>
              <a:gd name="connsiteX6" fmla="*/ 367030 w 719666"/>
              <a:gd name="connsiteY6" fmla="*/ 1746249 h 1746249"/>
              <a:gd name="connsiteX7" fmla="*/ 0 w 719666"/>
              <a:gd name="connsiteY7" fmla="*/ 1746249 h 1746249"/>
              <a:gd name="connsiteX8" fmla="*/ 0 w 719666"/>
              <a:gd name="connsiteY8" fmla="*/ 1181628 h 1746249"/>
              <a:gd name="connsiteX9" fmla="*/ 0 w 719666"/>
              <a:gd name="connsiteY9" fmla="*/ 651933 h 1746249"/>
              <a:gd name="connsiteX10" fmla="*/ 0 w 719666"/>
              <a:gd name="connsiteY10" fmla="*/ 0 h 174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9666" h="1746249" extrusionOk="0">
                <a:moveTo>
                  <a:pt x="0" y="0"/>
                </a:moveTo>
                <a:cubicBezTo>
                  <a:pt x="178243" y="-32063"/>
                  <a:pt x="236742" y="23612"/>
                  <a:pt x="367030" y="0"/>
                </a:cubicBezTo>
                <a:cubicBezTo>
                  <a:pt x="497318" y="-23612"/>
                  <a:pt x="565387" y="41372"/>
                  <a:pt x="719666" y="0"/>
                </a:cubicBezTo>
                <a:cubicBezTo>
                  <a:pt x="761957" y="178029"/>
                  <a:pt x="658198" y="335046"/>
                  <a:pt x="719666" y="582083"/>
                </a:cubicBezTo>
                <a:cubicBezTo>
                  <a:pt x="781134" y="829120"/>
                  <a:pt x="707179" y="1005702"/>
                  <a:pt x="719666" y="1146704"/>
                </a:cubicBezTo>
                <a:cubicBezTo>
                  <a:pt x="732153" y="1287706"/>
                  <a:pt x="702680" y="1609885"/>
                  <a:pt x="719666" y="1746249"/>
                </a:cubicBezTo>
                <a:cubicBezTo>
                  <a:pt x="602719" y="1784160"/>
                  <a:pt x="504970" y="1740358"/>
                  <a:pt x="367030" y="1746249"/>
                </a:cubicBezTo>
                <a:cubicBezTo>
                  <a:pt x="229090" y="1752140"/>
                  <a:pt x="152917" y="1705042"/>
                  <a:pt x="0" y="1746249"/>
                </a:cubicBezTo>
                <a:cubicBezTo>
                  <a:pt x="-33571" y="1557701"/>
                  <a:pt x="54534" y="1380944"/>
                  <a:pt x="0" y="1181628"/>
                </a:cubicBezTo>
                <a:cubicBezTo>
                  <a:pt x="-54534" y="982312"/>
                  <a:pt x="48531" y="766670"/>
                  <a:pt x="0" y="651933"/>
                </a:cubicBezTo>
                <a:cubicBezTo>
                  <a:pt x="-48531" y="537197"/>
                  <a:pt x="74504" y="307229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06A0D-7B54-72AA-82DB-B61C725E052A}"/>
              </a:ext>
            </a:extLst>
          </p:cNvPr>
          <p:cNvSpPr txBox="1"/>
          <p:nvPr/>
        </p:nvSpPr>
        <p:spPr>
          <a:xfrm>
            <a:off x="7519457" y="2661708"/>
            <a:ext cx="3124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iloc</a:t>
            </a:r>
            <a:r>
              <a:rPr lang="ko-KR" altLang="en-US"/>
              <a:t>[</a:t>
            </a:r>
            <a:r>
              <a:rPr lang="ko-KR" altLang="en-US" err="1"/>
              <a:t>행,열</a:t>
            </a:r>
            <a:r>
              <a:rPr lang="ko-KR" altLang="en-US"/>
              <a:t>]</a:t>
            </a:r>
          </a:p>
          <a:p>
            <a:r>
              <a:rPr lang="ko-KR" altLang="en-US" err="1"/>
              <a:t>iloc</a:t>
            </a:r>
            <a:r>
              <a:rPr lang="ko-KR" altLang="en-US"/>
              <a:t>[:, [열 인덱스 번호]]</a:t>
            </a:r>
          </a:p>
          <a:p>
            <a:r>
              <a:rPr lang="ko-KR" altLang="en-US"/>
              <a:t>" : " 행 전체 선택하는 것!</a:t>
            </a:r>
          </a:p>
        </p:txBody>
      </p:sp>
      <p:pic>
        <p:nvPicPr>
          <p:cNvPr id="14" name="그림 1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A907921-C6AE-6742-78B4-FE521B21E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0" t="-930" r="63180" b="82886"/>
          <a:stretch/>
        </p:blipFill>
        <p:spPr>
          <a:xfrm>
            <a:off x="7470564" y="1693389"/>
            <a:ext cx="4218360" cy="6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1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7 컬럼 순서 변경하기 (3)</a:t>
            </a:r>
            <a:endParaRPr lang="ko-KR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0EE4BC1-6D52-A6EE-3B78-1792DC2D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8" r="33595" b="68705"/>
          <a:stretch/>
        </p:blipFill>
        <p:spPr>
          <a:xfrm>
            <a:off x="893234" y="1657195"/>
            <a:ext cx="7155642" cy="1322354"/>
          </a:xfrm>
          <a:prstGeom prst="rect">
            <a:avLst/>
          </a:prstGeom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23515DD-BC7E-195C-18E0-BEB5923C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99" y="3879695"/>
            <a:ext cx="6447367" cy="2326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DC2F9-B45F-426A-B0A0-D17FAAD11068}"/>
              </a:ext>
            </a:extLst>
          </p:cNvPr>
          <p:cNvSpPr txBox="1"/>
          <p:nvPr/>
        </p:nvSpPr>
        <p:spPr>
          <a:xfrm>
            <a:off x="8506354" y="1775354"/>
            <a:ext cx="30464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ea typeface="+mn-lt"/>
                <a:cs typeface="+mn-lt"/>
              </a:rPr>
              <a:t>for</a:t>
            </a:r>
            <a:r>
              <a:rPr lang="ko-KR" dirty="0">
                <a:ea typeface="+mn-lt"/>
                <a:cs typeface="+mn-lt"/>
              </a:rPr>
              <a:t> 문과 </a:t>
            </a:r>
            <a:r>
              <a:rPr lang="ko-KR" dirty="0" err="1">
                <a:ea typeface="+mn-lt"/>
                <a:cs typeface="+mn-lt"/>
              </a:rPr>
              <a:t>if</a:t>
            </a:r>
            <a:r>
              <a:rPr lang="ko-KR" dirty="0">
                <a:ea typeface="+mn-lt"/>
                <a:cs typeface="+mn-lt"/>
              </a:rPr>
              <a:t> 문을 사용해서 일부 컬럼 이동시키기</a:t>
            </a:r>
            <a:endParaRPr 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3799F-BF3D-473B-B1F1-43218BD0961A}"/>
              </a:ext>
            </a:extLst>
          </p:cNvPr>
          <p:cNvSpPr txBox="1"/>
          <p:nvPr/>
        </p:nvSpPr>
        <p:spPr>
          <a:xfrm>
            <a:off x="946148" y="5666317"/>
            <a:ext cx="4023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/>
              <a:t>cols_to_stay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왼쪽에</a:t>
            </a:r>
            <a:r>
              <a:rPr lang="en-US" altLang="ko-KR" dirty="0"/>
              <a:t> </a:t>
            </a:r>
            <a:r>
              <a:rPr lang="ko-KR" altLang="en-US" dirty="0"/>
              <a:t>붙이는</a:t>
            </a:r>
            <a:r>
              <a:rPr lang="en-US" altLang="ko-KR" dirty="0"/>
              <a:t> </a:t>
            </a:r>
            <a:r>
              <a:rPr lang="ko-KR" altLang="en-US" dirty="0"/>
              <a:t>경우!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284228-3C6C-C108-0D82-B9A6421B5AF0}"/>
              </a:ext>
            </a:extLst>
          </p:cNvPr>
          <p:cNvSpPr/>
          <p:nvPr/>
        </p:nvSpPr>
        <p:spPr>
          <a:xfrm>
            <a:off x="5566833" y="4616979"/>
            <a:ext cx="3259667" cy="306916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30EAA6-8E98-E04A-B010-9DE68971F7D7}"/>
              </a:ext>
            </a:extLst>
          </p:cNvPr>
          <p:cNvSpPr/>
          <p:nvPr/>
        </p:nvSpPr>
        <p:spPr>
          <a:xfrm>
            <a:off x="2328332" y="1653645"/>
            <a:ext cx="5545666" cy="370416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891E7-971B-0290-5BEC-293DF4DF4AE8}"/>
              </a:ext>
            </a:extLst>
          </p:cNvPr>
          <p:cNvSpPr txBox="1"/>
          <p:nvPr/>
        </p:nvSpPr>
        <p:spPr>
          <a:xfrm>
            <a:off x="896937" y="3373437"/>
            <a:ext cx="3903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col for col in df2: </a:t>
            </a:r>
            <a:endParaRPr lang="ko-KR" altLang="en-US" dirty="0"/>
          </a:p>
          <a:p>
            <a:r>
              <a:rPr lang="en-US" altLang="ko-KR" dirty="0"/>
              <a:t>df2의 </a:t>
            </a:r>
            <a:r>
              <a:rPr lang="en-US" altLang="ko-KR" dirty="0" err="1"/>
              <a:t>컬럼</a:t>
            </a:r>
            <a:r>
              <a:rPr lang="en-US" altLang="ko-KR" dirty="0"/>
              <a:t> </a:t>
            </a:r>
            <a:r>
              <a:rPr lang="en-US" altLang="ko-KR" dirty="0" err="1"/>
              <a:t>col에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 err="1"/>
              <a:t>하나씩</a:t>
            </a:r>
            <a:r>
              <a:rPr lang="en-US" altLang="ko-KR" dirty="0"/>
              <a:t> </a:t>
            </a:r>
            <a:r>
              <a:rPr lang="en-US" altLang="ko-KR" dirty="0" err="1"/>
              <a:t>들어가면서</a:t>
            </a:r>
            <a:r>
              <a:rPr lang="en-US" altLang="ko-KR" dirty="0"/>
              <a:t> </a:t>
            </a:r>
            <a:r>
              <a:rPr lang="en-US" altLang="ko-KR" dirty="0" err="1"/>
              <a:t>순회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1EAF7-3938-E911-B0B5-6C3A11385B1F}"/>
              </a:ext>
            </a:extLst>
          </p:cNvPr>
          <p:cNvSpPr txBox="1"/>
          <p:nvPr/>
        </p:nvSpPr>
        <p:spPr>
          <a:xfrm>
            <a:off x="946150" y="4512733"/>
            <a:ext cx="38544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if not in cols_to_stay: ​</a:t>
            </a:r>
          </a:p>
          <a:p>
            <a:r>
              <a:rPr lang="ko-KR" altLang="en-US">
                <a:ea typeface="맑은 고딕"/>
              </a:rPr>
              <a:t>단</a:t>
            </a:r>
            <a:r>
              <a:rPr lang="en-US" altLang="ko-KR">
                <a:ea typeface="맑은 고딕"/>
              </a:rPr>
              <a:t>, </a:t>
            </a:r>
            <a:r>
              <a:rPr lang="ko-KR" altLang="en-US">
                <a:ea typeface="맑은 고딕"/>
              </a:rPr>
              <a:t>이때</a:t>
            </a:r>
            <a:r>
              <a:rPr lang="en-US" altLang="ko-KR">
                <a:ea typeface="맑은 고딕"/>
              </a:rPr>
              <a:t> col</a:t>
            </a:r>
            <a:r>
              <a:rPr lang="ko-KR" altLang="en-US">
                <a:ea typeface="맑은 고딕"/>
              </a:rPr>
              <a:t>에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들어가는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컬럼은</a:t>
            </a:r>
            <a:r>
              <a:rPr lang="en-US" altLang="ko-KR">
                <a:ea typeface="맑은 고딕"/>
              </a:rPr>
              <a:t> cols_to_stay</a:t>
            </a:r>
            <a:r>
              <a:rPr lang="ko-KR" altLang="en-US">
                <a:ea typeface="맑은 고딕"/>
              </a:rPr>
              <a:t>에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없는</a:t>
            </a:r>
            <a:r>
              <a:rPr lang="en-US" altLang="ko-KR"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컬럼임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525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0659-31A5-860C-35BF-B427101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8 컬럼과 인덱스 교환하기</a:t>
            </a:r>
            <a:endParaRPr lang="ko-KR" dirty="0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1FBFAA5-55E2-A29A-702D-EF525348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234" y="2557073"/>
            <a:ext cx="7092950" cy="3553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6EC2FF-6542-F33A-A7E9-58ADA6B9F38F}"/>
              </a:ext>
            </a:extLst>
          </p:cNvPr>
          <p:cNvSpPr txBox="1"/>
          <p:nvPr/>
        </p:nvSpPr>
        <p:spPr>
          <a:xfrm>
            <a:off x="1095374" y="1640416"/>
            <a:ext cx="58123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T</a:t>
            </a:r>
            <a:r>
              <a:rPr lang="ko-KR" altLang="en-US" dirty="0"/>
              <a:t> (</a:t>
            </a:r>
            <a:r>
              <a:rPr lang="ko-KR" altLang="en-US" dirty="0" err="1"/>
              <a:t>transpose</a:t>
            </a:r>
            <a:r>
              <a:rPr lang="ko-KR" altLang="en-US" dirty="0"/>
              <a:t>): 로우와 열 </a:t>
            </a:r>
            <a:r>
              <a:rPr lang="ko-KR" altLang="en-US" dirty="0" err="1"/>
              <a:t>전치시킨다는</a:t>
            </a:r>
            <a:r>
              <a:rPr lang="ko-KR" altLang="en-US" dirty="0"/>
              <a:t> 뜻!</a:t>
            </a:r>
          </a:p>
        </p:txBody>
      </p:sp>
      <p:pic>
        <p:nvPicPr>
          <p:cNvPr id="6" name="그림 5" descr="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1D88A03A-48D4-3B54-D80B-32697B5E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29" y="4291013"/>
            <a:ext cx="2085975" cy="1165225"/>
          </a:xfrm>
          <a:prstGeom prst="rect">
            <a:avLst/>
          </a:prstGeom>
        </p:spPr>
      </p:pic>
      <p:pic>
        <p:nvPicPr>
          <p:cNvPr id="7" name="그림 6" descr="폰트, 화이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274D0BB-1A83-05C1-1B7A-830CB10DB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" y="2656416"/>
            <a:ext cx="1535641" cy="1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8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6E92F4A-FD70-66E4-FA94-2BD1A184AB2D}"/>
              </a:ext>
            </a:extLst>
          </p:cNvPr>
          <p:cNvSpPr txBox="1"/>
          <p:nvPr/>
        </p:nvSpPr>
        <p:spPr>
          <a:xfrm>
            <a:off x="1002754" y="2138742"/>
            <a:ext cx="3243408" cy="2585323"/>
          </a:xfrm>
          <a:prstGeom prst="rect">
            <a:avLst/>
          </a:prstGeom>
          <a:solidFill>
            <a:srgbClr val="65B7E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ko-KR" sz="5400" b="1">
                <a:solidFill>
                  <a:srgbClr val="262626"/>
                </a:solidFill>
                <a:latin typeface="D2Coding ligature"/>
                <a:ea typeface="맑은 고딕"/>
              </a:rPr>
              <a:t>Table </a:t>
            </a:r>
            <a:endParaRPr lang="ko-KR" altLang="en-US" sz="5400" b="1">
              <a:solidFill>
                <a:srgbClr val="262626"/>
              </a:solidFill>
              <a:latin typeface="D2Coding ligature"/>
              <a:ea typeface="맑은 고딕"/>
            </a:endParaRPr>
          </a:p>
          <a:p>
            <a:r>
              <a:rPr lang="en" altLang="ko-KR" sz="5400" b="1">
                <a:solidFill>
                  <a:srgbClr val="262626"/>
                </a:solidFill>
                <a:latin typeface="D2Coding ligature"/>
                <a:ea typeface="맑은 고딕"/>
              </a:rPr>
              <a:t>of contents</a:t>
            </a:r>
            <a:endParaRPr lang="ko-KR" sz="5400" b="1">
              <a:solidFill>
                <a:srgbClr val="262626"/>
              </a:solidFill>
              <a:latin typeface="D2Coding ligature"/>
              <a:ea typeface="맑은 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EB9CB6-45E8-272A-9EDB-E3EA71D23E1A}"/>
              </a:ext>
            </a:extLst>
          </p:cNvPr>
          <p:cNvGrpSpPr/>
          <p:nvPr/>
        </p:nvGrpSpPr>
        <p:grpSpPr>
          <a:xfrm>
            <a:off x="4833791" y="2206527"/>
            <a:ext cx="6845376" cy="2453149"/>
            <a:chOff x="4777693" y="2141079"/>
            <a:chExt cx="6845376" cy="245314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17C697-F7A6-364A-8F2B-47C1F8E6705E}"/>
                </a:ext>
              </a:extLst>
            </p:cNvPr>
            <p:cNvGrpSpPr/>
            <p:nvPr/>
          </p:nvGrpSpPr>
          <p:grpSpPr>
            <a:xfrm>
              <a:off x="4967024" y="2141079"/>
              <a:ext cx="6656045" cy="2453149"/>
              <a:chOff x="3994655" y="1093914"/>
              <a:chExt cx="6656045" cy="245314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7037DF-63E2-F21B-00C3-BD1B946ADD4B}"/>
                  </a:ext>
                </a:extLst>
              </p:cNvPr>
              <p:cNvSpPr txBox="1"/>
              <p:nvPr/>
            </p:nvSpPr>
            <p:spPr>
              <a:xfrm>
                <a:off x="3994656" y="1093914"/>
                <a:ext cx="468793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2.3 데이터 로드와 저장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772F00-BA8E-DDA5-F4FD-152DA14E7854}"/>
                  </a:ext>
                </a:extLst>
              </p:cNvPr>
              <p:cNvSpPr txBox="1"/>
              <p:nvPr/>
            </p:nvSpPr>
            <p:spPr>
              <a:xfrm>
                <a:off x="3994656" y="1757742"/>
                <a:ext cx="468793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2.4 데이터 확인</a:t>
                </a:r>
                <a:endParaRPr lang="ko-KR">
                  <a:solidFill>
                    <a:srgbClr val="AEABAB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B1E6DE-0E3A-BAE4-19DF-CB20EB44F110}"/>
                  </a:ext>
                </a:extLst>
              </p:cNvPr>
              <p:cNvSpPr txBox="1"/>
              <p:nvPr/>
            </p:nvSpPr>
            <p:spPr>
              <a:xfrm>
                <a:off x="3994655" y="2421570"/>
                <a:ext cx="5954818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AEABAB"/>
                    </a:solidFill>
                    <a:latin typeface="맑은 고딕"/>
                    <a:ea typeface="맑은 고딕"/>
                  </a:rPr>
                  <a:t>2.5 데이터프레임의 컬럼을 다루는 테크닉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4623CA-D8ED-CD63-048E-2F5E00562396}"/>
                  </a:ext>
                </a:extLst>
              </p:cNvPr>
              <p:cNvSpPr txBox="1"/>
              <p:nvPr/>
            </p:nvSpPr>
            <p:spPr>
              <a:xfrm>
                <a:off x="3994656" y="3085398"/>
                <a:ext cx="6656044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altLang="en-US" sz="2400" b="1">
                    <a:solidFill>
                      <a:srgbClr val="262626"/>
                    </a:solidFill>
                    <a:highlight>
                      <a:srgbClr val="FFFF00"/>
                    </a:highlight>
                    <a:latin typeface="맑은 고딕"/>
                    <a:ea typeface="맑은 고딕"/>
                  </a:rPr>
                  <a:t>2.6 데이터 인덱싱(데이터프레임의 값 선택)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D10459-914D-7272-BBC8-F6F26C702766}"/>
                </a:ext>
              </a:extLst>
            </p:cNvPr>
            <p:cNvSpPr/>
            <p:nvPr/>
          </p:nvSpPr>
          <p:spPr>
            <a:xfrm>
              <a:off x="4777693" y="2281324"/>
              <a:ext cx="28049" cy="22953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626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55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B745E-49F7-D56A-6FD8-F3AE0F56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218" y="617654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dirty="0"/>
              <a:t>2.6 </a:t>
            </a:r>
            <a:r>
              <a:rPr lang="ko-KR" altLang="en-US" sz="4000" dirty="0"/>
              <a:t>데이터 인덱싱</a:t>
            </a:r>
            <a:r>
              <a:rPr lang="en-US" altLang="ko-KR" sz="4000" dirty="0"/>
              <a:t>(</a:t>
            </a:r>
            <a:r>
              <a:rPr lang="ko-KR" altLang="en-US" sz="4000" dirty="0"/>
              <a:t>데이터프레임의 값 선택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4750F-30FF-BEF8-963A-0D0A12650D0C}"/>
              </a:ext>
            </a:extLst>
          </p:cNvPr>
          <p:cNvSpPr txBox="1"/>
          <p:nvPr/>
        </p:nvSpPr>
        <p:spPr>
          <a:xfrm>
            <a:off x="2447925" y="2882581"/>
            <a:ext cx="300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loc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9B26C-6CC8-1BD5-B775-2D5B7BC42D9F}"/>
              </a:ext>
            </a:extLst>
          </p:cNvPr>
          <p:cNvSpPr txBox="1"/>
          <p:nvPr/>
        </p:nvSpPr>
        <p:spPr>
          <a:xfrm>
            <a:off x="8611417" y="2810131"/>
            <a:ext cx="3285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iloc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5E9B5-822B-1DF4-2848-DA2DA5DE81B1}"/>
              </a:ext>
            </a:extLst>
          </p:cNvPr>
          <p:cNvSpPr txBox="1"/>
          <p:nvPr/>
        </p:nvSpPr>
        <p:spPr>
          <a:xfrm>
            <a:off x="193119" y="3803172"/>
            <a:ext cx="565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인덱스가 </a:t>
            </a:r>
            <a:r>
              <a:rPr lang="ko-KR" altLang="en-US" sz="3200" dirty="0" err="1"/>
              <a:t>문자형인</a:t>
            </a:r>
            <a:r>
              <a:rPr lang="ko-KR" altLang="en-US" sz="3200" dirty="0"/>
              <a:t> 경우</a:t>
            </a:r>
            <a:endParaRPr lang="en-US" altLang="ko-KR" sz="3200" dirty="0"/>
          </a:p>
          <a:p>
            <a:pPr algn="ctr"/>
            <a:r>
              <a:rPr lang="ko-KR" altLang="en-US" sz="3200" dirty="0"/>
              <a:t>라벨 위주 인덱싱 기법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1E4EB-ECB6-E41E-7224-AAA97DEAD653}"/>
              </a:ext>
            </a:extLst>
          </p:cNvPr>
          <p:cNvSpPr txBox="1"/>
          <p:nvPr/>
        </p:nvSpPr>
        <p:spPr>
          <a:xfrm>
            <a:off x="6343650" y="3803172"/>
            <a:ext cx="565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위치 기반 정수 </a:t>
            </a:r>
            <a:endParaRPr lang="en-US" altLang="ko-KR" sz="3200" dirty="0"/>
          </a:p>
          <a:p>
            <a:pPr algn="ctr"/>
            <a:r>
              <a:rPr lang="ko-KR" altLang="en-US" sz="3200" dirty="0"/>
              <a:t>인덱싱 기법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61E362E-0BC4-CD32-1E72-0E6573DC44DF}"/>
              </a:ext>
            </a:extLst>
          </p:cNvPr>
          <p:cNvCxnSpPr>
            <a:cxnSpLocks/>
          </p:cNvCxnSpPr>
          <p:nvPr/>
        </p:nvCxnSpPr>
        <p:spPr>
          <a:xfrm>
            <a:off x="1630218" y="1742398"/>
            <a:ext cx="10368663" cy="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1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28689-5F0F-0CFA-F8B2-0ABD8059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8" y="16270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2.6.1 </a:t>
            </a:r>
            <a:br>
              <a:rPr lang="en-US" altLang="ko-KR" dirty="0"/>
            </a:br>
            <a:r>
              <a:rPr lang="ko-KR" altLang="en-US" dirty="0"/>
              <a:t>문자형 인덱스 인덱싱하기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5F5B6-D3BA-1956-DB72-C6DC92375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398" y="54960"/>
            <a:ext cx="5865091" cy="25782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b="0" dirty="0">
                <a:solidFill>
                  <a:srgbClr val="AF00DB"/>
                </a:solidFill>
                <a:effectLst/>
              </a:rPr>
              <a:t>import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pandas </a:t>
            </a:r>
            <a:r>
              <a:rPr lang="en-US" altLang="ko-KR" sz="2400" b="0" dirty="0">
                <a:solidFill>
                  <a:srgbClr val="AF00DB"/>
                </a:solidFill>
                <a:effectLst/>
              </a:rPr>
              <a:t>as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pd</a:t>
            </a:r>
          </a:p>
          <a:p>
            <a:pPr marL="0" indent="0">
              <a:buNone/>
            </a:pPr>
            <a:r>
              <a:rPr lang="en-US" altLang="ko-KR" sz="2400" b="0" dirty="0">
                <a:solidFill>
                  <a:srgbClr val="AF00DB"/>
                </a:solidFill>
                <a:effectLst/>
              </a:rPr>
              <a:t>import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seaborn </a:t>
            </a:r>
            <a:r>
              <a:rPr lang="en-US" altLang="ko-KR" sz="2400" b="0" dirty="0">
                <a:solidFill>
                  <a:srgbClr val="AF00DB"/>
                </a:solidFill>
                <a:effectLst/>
              </a:rPr>
              <a:t>as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sns</a:t>
            </a:r>
            <a:endParaRPr lang="en-US" altLang="ko-KR" sz="24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br>
              <a:rPr lang="en-US" altLang="ko-KR" sz="2400" b="0" dirty="0">
                <a:solidFill>
                  <a:srgbClr val="000000"/>
                </a:solidFill>
                <a:effectLst/>
              </a:rPr>
            </a:b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sns.load_dataset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'penguins'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)</a:t>
            </a:r>
          </a:p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[:</a:t>
            </a:r>
            <a:r>
              <a:rPr lang="en-US" altLang="ko-KR" sz="2400" b="0" dirty="0">
                <a:solidFill>
                  <a:srgbClr val="098156"/>
                </a:solidFill>
                <a:effectLst/>
              </a:rPr>
              <a:t>11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].transpose()</a:t>
            </a:r>
          </a:p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</a:t>
            </a:r>
            <a:endParaRPr lang="en-US" altLang="ko-KR" sz="24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9395D-844B-4941-8FC7-FFCE2BFB0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8" y="3429001"/>
            <a:ext cx="6559756" cy="18019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0DD2A-6578-0FCC-6612-C63B09C85863}"/>
              </a:ext>
            </a:extLst>
          </p:cNvPr>
          <p:cNvSpPr/>
          <p:nvPr/>
        </p:nvSpPr>
        <p:spPr>
          <a:xfrm>
            <a:off x="136249" y="3911916"/>
            <a:ext cx="6559745" cy="188733"/>
          </a:xfrm>
          <a:prstGeom prst="rect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6A475A-7921-471B-3540-337728AA5842}"/>
              </a:ext>
            </a:extLst>
          </p:cNvPr>
          <p:cNvCxnSpPr>
            <a:cxnSpLocks/>
          </p:cNvCxnSpPr>
          <p:nvPr/>
        </p:nvCxnSpPr>
        <p:spPr>
          <a:xfrm>
            <a:off x="136238" y="3109380"/>
            <a:ext cx="6532417" cy="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23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28689-5F0F-0CFA-F8B2-0ABD8059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문자형 인덱스인 경우 값에 접근하는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9395D-844B-4941-8FC7-FFCE2BFB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63" y="4201880"/>
            <a:ext cx="9385782" cy="25782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143515" y="2044851"/>
            <a:ext cx="6598170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8F541-F12E-30E0-7861-84A8434D1CF2}"/>
              </a:ext>
            </a:extLst>
          </p:cNvPr>
          <p:cNvSpPr txBox="1"/>
          <p:nvPr/>
        </p:nvSpPr>
        <p:spPr>
          <a:xfrm>
            <a:off x="-969022" y="2249366"/>
            <a:ext cx="8837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.loc[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‘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접근 항목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'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AFB2F3-3FC9-AFC2-E007-BCAE1093B5BB}"/>
              </a:ext>
            </a:extLst>
          </p:cNvPr>
          <p:cNvSpPr/>
          <p:nvPr/>
        </p:nvSpPr>
        <p:spPr>
          <a:xfrm>
            <a:off x="320963" y="4585855"/>
            <a:ext cx="1387764" cy="2194258"/>
          </a:xfrm>
          <a:prstGeom prst="rect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B2BB65-59E5-6214-DA0E-F3384973C526}"/>
              </a:ext>
            </a:extLst>
          </p:cNvPr>
          <p:cNvCxnSpPr>
            <a:stCxn id="12" idx="0"/>
          </p:cNvCxnSpPr>
          <p:nvPr/>
        </p:nvCxnSpPr>
        <p:spPr>
          <a:xfrm flipV="1">
            <a:off x="1014845" y="2834141"/>
            <a:ext cx="3215410" cy="1751714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DF4FC5C1-31E8-88AD-5B34-D79C0610C8DE}"/>
              </a:ext>
            </a:extLst>
          </p:cNvPr>
          <p:cNvSpPr txBox="1">
            <a:spLocks/>
          </p:cNvSpPr>
          <p:nvPr/>
        </p:nvSpPr>
        <p:spPr>
          <a:xfrm>
            <a:off x="6918034" y="1035996"/>
            <a:ext cx="5865091" cy="3011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AF00DB"/>
                </a:solidFill>
              </a:rPr>
              <a:t>import</a:t>
            </a:r>
            <a:r>
              <a:rPr lang="en-US" altLang="ko-KR" sz="2400" dirty="0">
                <a:solidFill>
                  <a:srgbClr val="000000"/>
                </a:solidFill>
              </a:rPr>
              <a:t> pandas </a:t>
            </a:r>
            <a:r>
              <a:rPr lang="en-US" altLang="ko-KR" sz="2400" dirty="0">
                <a:solidFill>
                  <a:srgbClr val="AF00DB"/>
                </a:solidFill>
              </a:rPr>
              <a:t>as</a:t>
            </a:r>
            <a:r>
              <a:rPr lang="en-US" altLang="ko-KR" sz="2400" dirty="0">
                <a:solidFill>
                  <a:srgbClr val="000000"/>
                </a:solidFill>
              </a:rPr>
              <a:t> pd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AF00DB"/>
                </a:solidFill>
              </a:rPr>
              <a:t>import</a:t>
            </a:r>
            <a:r>
              <a:rPr lang="en-US" altLang="ko-KR" sz="2400" dirty="0">
                <a:solidFill>
                  <a:srgbClr val="000000"/>
                </a:solidFill>
              </a:rPr>
              <a:t> seaborn </a:t>
            </a:r>
            <a:r>
              <a:rPr lang="en-US" altLang="ko-KR" sz="2400" dirty="0">
                <a:solidFill>
                  <a:srgbClr val="AF00DB"/>
                </a:solidFill>
              </a:rPr>
              <a:t>as</a:t>
            </a:r>
            <a:r>
              <a:rPr lang="en-US" altLang="ko-KR" sz="2400" dirty="0">
                <a:solidFill>
                  <a:srgbClr val="000000"/>
                </a:solidFill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</a:rPr>
              <a:t>sns</a:t>
            </a: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ko-KR" sz="2400" dirty="0">
                <a:solidFill>
                  <a:srgbClr val="000000"/>
                </a:solidFill>
              </a:rPr>
            </a:br>
            <a:r>
              <a:rPr lang="en-US" altLang="ko-KR" sz="2400" dirty="0" err="1">
                <a:solidFill>
                  <a:srgbClr val="000000"/>
                </a:solidFill>
              </a:rPr>
              <a:t>df</a:t>
            </a:r>
            <a:r>
              <a:rPr lang="en-US" altLang="ko-KR" sz="2400" dirty="0">
                <a:solidFill>
                  <a:srgbClr val="000000"/>
                </a:solidFill>
              </a:rPr>
              <a:t> = </a:t>
            </a:r>
            <a:r>
              <a:rPr lang="en-US" altLang="ko-KR" sz="2400" dirty="0" err="1">
                <a:solidFill>
                  <a:srgbClr val="000000"/>
                </a:solidFill>
              </a:rPr>
              <a:t>sns.load_dataset</a:t>
            </a:r>
            <a:r>
              <a:rPr lang="en-US" altLang="ko-KR" sz="2400" dirty="0">
                <a:solidFill>
                  <a:srgbClr val="000000"/>
                </a:solidFill>
              </a:rPr>
              <a:t>(</a:t>
            </a:r>
            <a:r>
              <a:rPr lang="en-US" altLang="ko-KR" sz="2400" dirty="0">
                <a:solidFill>
                  <a:srgbClr val="A31515"/>
                </a:solidFill>
              </a:rPr>
              <a:t>'penguins'</a:t>
            </a:r>
            <a:r>
              <a:rPr lang="en-US" altLang="ko-KR" sz="24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solidFill>
                  <a:srgbClr val="000000"/>
                </a:solidFill>
              </a:rPr>
              <a:t>df</a:t>
            </a:r>
            <a:r>
              <a:rPr lang="en-US" altLang="ko-KR" sz="2400" dirty="0">
                <a:solidFill>
                  <a:srgbClr val="000000"/>
                </a:solidFill>
              </a:rPr>
              <a:t> = </a:t>
            </a:r>
            <a:r>
              <a:rPr lang="en-US" altLang="ko-KR" sz="2400" dirty="0" err="1">
                <a:solidFill>
                  <a:srgbClr val="000000"/>
                </a:solidFill>
              </a:rPr>
              <a:t>df</a:t>
            </a:r>
            <a:r>
              <a:rPr lang="en-US" altLang="ko-KR" sz="2400" dirty="0">
                <a:solidFill>
                  <a:srgbClr val="000000"/>
                </a:solidFill>
              </a:rPr>
              <a:t>[:</a:t>
            </a:r>
            <a:r>
              <a:rPr lang="en-US" altLang="ko-KR" sz="2400" dirty="0">
                <a:solidFill>
                  <a:srgbClr val="098156"/>
                </a:solidFill>
              </a:rPr>
              <a:t>11</a:t>
            </a:r>
            <a:r>
              <a:rPr lang="en-US" altLang="ko-KR" sz="2400" dirty="0">
                <a:solidFill>
                  <a:srgbClr val="000000"/>
                </a:solidFill>
              </a:rPr>
              <a:t>].transpose()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solidFill>
                  <a:srgbClr val="000000"/>
                </a:solidFill>
              </a:rPr>
              <a:t>df</a:t>
            </a: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df.loc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altLang="ko-KR" sz="2400" b="1" dirty="0">
                <a:solidFill>
                  <a:srgbClr val="A3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en-US" altLang="ko-KR" sz="2400" b="1" dirty="0" err="1">
                <a:solidFill>
                  <a:srgbClr val="A3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flipper_length_mm</a:t>
            </a:r>
            <a:r>
              <a:rPr lang="en-US" altLang="ko-KR" sz="2400" b="1" dirty="0">
                <a:solidFill>
                  <a:srgbClr val="A3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0123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F8BE464-87A5-CC60-05EF-E082872A57DF}"/>
              </a:ext>
            </a:extLst>
          </p:cNvPr>
          <p:cNvSpPr txBox="1">
            <a:spLocks/>
          </p:cNvSpPr>
          <p:nvPr/>
        </p:nvSpPr>
        <p:spPr>
          <a:xfrm>
            <a:off x="6918034" y="1035996"/>
            <a:ext cx="5865091" cy="3011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AF00DB"/>
                </a:solidFill>
              </a:rPr>
              <a:t>import</a:t>
            </a:r>
            <a:r>
              <a:rPr lang="en-US" altLang="ko-KR" sz="2400" dirty="0">
                <a:solidFill>
                  <a:srgbClr val="000000"/>
                </a:solidFill>
              </a:rPr>
              <a:t> pandas </a:t>
            </a:r>
            <a:r>
              <a:rPr lang="en-US" altLang="ko-KR" sz="2400" dirty="0">
                <a:solidFill>
                  <a:srgbClr val="AF00DB"/>
                </a:solidFill>
              </a:rPr>
              <a:t>as</a:t>
            </a:r>
            <a:r>
              <a:rPr lang="en-US" altLang="ko-KR" sz="2400" dirty="0">
                <a:solidFill>
                  <a:srgbClr val="000000"/>
                </a:solidFill>
              </a:rPr>
              <a:t> pd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AF00DB"/>
                </a:solidFill>
              </a:rPr>
              <a:t>import</a:t>
            </a:r>
            <a:r>
              <a:rPr lang="en-US" altLang="ko-KR" sz="2400" dirty="0">
                <a:solidFill>
                  <a:srgbClr val="000000"/>
                </a:solidFill>
              </a:rPr>
              <a:t> seaborn </a:t>
            </a:r>
            <a:r>
              <a:rPr lang="en-US" altLang="ko-KR" sz="2400" dirty="0">
                <a:solidFill>
                  <a:srgbClr val="AF00DB"/>
                </a:solidFill>
              </a:rPr>
              <a:t>as</a:t>
            </a:r>
            <a:r>
              <a:rPr lang="en-US" altLang="ko-KR" sz="2400" dirty="0">
                <a:solidFill>
                  <a:srgbClr val="000000"/>
                </a:solidFill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</a:rPr>
              <a:t>sns</a:t>
            </a: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ko-KR" sz="2400" dirty="0">
                <a:solidFill>
                  <a:srgbClr val="000000"/>
                </a:solidFill>
              </a:rPr>
            </a:br>
            <a:r>
              <a:rPr lang="en-US" altLang="ko-KR" sz="2400" dirty="0" err="1">
                <a:solidFill>
                  <a:srgbClr val="000000"/>
                </a:solidFill>
              </a:rPr>
              <a:t>df</a:t>
            </a:r>
            <a:r>
              <a:rPr lang="en-US" altLang="ko-KR" sz="2400" dirty="0">
                <a:solidFill>
                  <a:srgbClr val="000000"/>
                </a:solidFill>
              </a:rPr>
              <a:t> = </a:t>
            </a:r>
            <a:r>
              <a:rPr lang="en-US" altLang="ko-KR" sz="2400" dirty="0" err="1">
                <a:solidFill>
                  <a:srgbClr val="000000"/>
                </a:solidFill>
              </a:rPr>
              <a:t>sns.load_dataset</a:t>
            </a:r>
            <a:r>
              <a:rPr lang="en-US" altLang="ko-KR" sz="2400" dirty="0">
                <a:solidFill>
                  <a:srgbClr val="000000"/>
                </a:solidFill>
              </a:rPr>
              <a:t>(</a:t>
            </a:r>
            <a:r>
              <a:rPr lang="en-US" altLang="ko-KR" sz="2400" dirty="0">
                <a:solidFill>
                  <a:srgbClr val="A31515"/>
                </a:solidFill>
              </a:rPr>
              <a:t>'penguins'</a:t>
            </a:r>
            <a:r>
              <a:rPr lang="en-US" altLang="ko-KR" sz="24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solidFill>
                  <a:srgbClr val="000000"/>
                </a:solidFill>
              </a:rPr>
              <a:t>df</a:t>
            </a:r>
            <a:r>
              <a:rPr lang="en-US" altLang="ko-KR" sz="2400" dirty="0">
                <a:solidFill>
                  <a:srgbClr val="000000"/>
                </a:solidFill>
              </a:rPr>
              <a:t> = </a:t>
            </a:r>
            <a:r>
              <a:rPr lang="en-US" altLang="ko-KR" sz="2400" dirty="0" err="1">
                <a:solidFill>
                  <a:srgbClr val="000000"/>
                </a:solidFill>
              </a:rPr>
              <a:t>df</a:t>
            </a:r>
            <a:r>
              <a:rPr lang="en-US" altLang="ko-KR" sz="2400" dirty="0">
                <a:solidFill>
                  <a:srgbClr val="000000"/>
                </a:solidFill>
              </a:rPr>
              <a:t>[:</a:t>
            </a:r>
            <a:r>
              <a:rPr lang="en-US" altLang="ko-KR" sz="2400" dirty="0">
                <a:solidFill>
                  <a:srgbClr val="098156"/>
                </a:solidFill>
              </a:rPr>
              <a:t>11</a:t>
            </a:r>
            <a:r>
              <a:rPr lang="en-US" altLang="ko-KR" sz="2400" dirty="0">
                <a:solidFill>
                  <a:srgbClr val="000000"/>
                </a:solidFill>
              </a:rPr>
              <a:t>].transpose()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solidFill>
                  <a:srgbClr val="000000"/>
                </a:solidFill>
              </a:rPr>
              <a:t>df</a:t>
            </a: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24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df.loc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altLang="ko-KR" sz="2400" b="1" dirty="0">
                <a:solidFill>
                  <a:srgbClr val="A3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en-US" altLang="ko-KR" sz="2400" b="1" dirty="0" err="1">
                <a:solidFill>
                  <a:srgbClr val="A3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flipper_length_mm</a:t>
            </a:r>
            <a:r>
              <a:rPr lang="en-US" altLang="ko-KR" sz="2400" b="1" dirty="0">
                <a:solidFill>
                  <a:srgbClr val="A3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C28689-5F0F-0CFA-F8B2-0ABD8059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문자형 인덱스인 경우 값에 접근하는 방법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B2BB65-59E5-6214-DA0E-F3384973C526}"/>
              </a:ext>
            </a:extLst>
          </p:cNvPr>
          <p:cNvCxnSpPr>
            <a:cxnSpLocks/>
          </p:cNvCxnSpPr>
          <p:nvPr/>
        </p:nvCxnSpPr>
        <p:spPr>
          <a:xfrm flipV="1">
            <a:off x="1014845" y="2834141"/>
            <a:ext cx="3215410" cy="1751714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B2D1697-F271-0F5F-C7E6-51C99590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0" y="1789098"/>
            <a:ext cx="4729020" cy="327980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11F7249-82BE-0534-0D82-9EC37CD7C27F}"/>
              </a:ext>
            </a:extLst>
          </p:cNvPr>
          <p:cNvCxnSpPr>
            <a:cxnSpLocks/>
          </p:cNvCxnSpPr>
          <p:nvPr/>
        </p:nvCxnSpPr>
        <p:spPr>
          <a:xfrm flipV="1">
            <a:off x="678873" y="1622208"/>
            <a:ext cx="0" cy="3613583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45E2DB6-BD0C-29FC-53F0-7094FAD72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509" y="4711777"/>
            <a:ext cx="5267708" cy="14470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99B6A7-CE3F-E500-9D7A-3956788FB90C}"/>
              </a:ext>
            </a:extLst>
          </p:cNvPr>
          <p:cNvSpPr/>
          <p:nvPr/>
        </p:nvSpPr>
        <p:spPr>
          <a:xfrm>
            <a:off x="6776508" y="5783983"/>
            <a:ext cx="5267708" cy="151560"/>
          </a:xfrm>
          <a:prstGeom prst="rect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85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7C971CE-53BF-A114-921E-2C676D81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88" y="2847090"/>
            <a:ext cx="3043645" cy="245704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52C25AC2-A512-28D3-6CF0-23CCBE71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811" y="2846614"/>
            <a:ext cx="3640182" cy="245799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650CB12-5C6F-5627-16FC-20392E2BA026}"/>
              </a:ext>
            </a:extLst>
          </p:cNvPr>
          <p:cNvSpPr/>
          <p:nvPr/>
        </p:nvSpPr>
        <p:spPr>
          <a:xfrm>
            <a:off x="2157548" y="2712719"/>
            <a:ext cx="3823062" cy="627017"/>
          </a:xfrm>
          <a:prstGeom prst="roundRect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C3BC25-DC65-6F45-693C-8F50170DCFE8}"/>
              </a:ext>
            </a:extLst>
          </p:cNvPr>
          <p:cNvSpPr/>
          <p:nvPr/>
        </p:nvSpPr>
        <p:spPr>
          <a:xfrm>
            <a:off x="6807925" y="2738844"/>
            <a:ext cx="3226525" cy="627017"/>
          </a:xfrm>
          <a:prstGeom prst="roundRect">
            <a:avLst/>
          </a:prstGeom>
          <a:noFill/>
          <a:ln w="57150">
            <a:solidFill>
              <a:srgbClr val="65B7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0B8DC-F8CD-E0D8-2A5A-84889A8AFA4F}"/>
              </a:ext>
            </a:extLst>
          </p:cNvPr>
          <p:cNvSpPr txBox="1"/>
          <p:nvPr/>
        </p:nvSpPr>
        <p:spPr>
          <a:xfrm>
            <a:off x="3544388" y="5455919"/>
            <a:ext cx="1045029" cy="365760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latin typeface="D2Coding ligature"/>
              </a:rPr>
              <a:t>헤더 </a:t>
            </a:r>
            <a:r>
              <a:rPr lang="ko-KR" altLang="en-US" b="1" err="1">
                <a:latin typeface="D2Coding ligature"/>
              </a:rPr>
              <a:t>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61D55F-EC4A-664F-9D61-EEE13BA571DF}"/>
              </a:ext>
            </a:extLst>
          </p:cNvPr>
          <p:cNvSpPr txBox="1"/>
          <p:nvPr/>
        </p:nvSpPr>
        <p:spPr>
          <a:xfrm>
            <a:off x="7898674" y="5455919"/>
            <a:ext cx="1045029" cy="365760"/>
          </a:xfrm>
          <a:prstGeom prst="rect">
            <a:avLst/>
          </a:prstGeom>
          <a:solidFill>
            <a:srgbClr val="65B7E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latin typeface="D2Coding ligature"/>
              </a:rPr>
              <a:t>헤더 </a:t>
            </a:r>
            <a:r>
              <a:rPr lang="ko-KR" altLang="en-US" b="1" err="1">
                <a:latin typeface="D2Coding ligature"/>
              </a:rPr>
              <a:t>X</a:t>
            </a:r>
          </a:p>
        </p:txBody>
      </p:sp>
      <p:pic>
        <p:nvPicPr>
          <p:cNvPr id="2" name="그림 1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504E0C2A-17CC-92FA-FD94-E8E8FADF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807" y="1372635"/>
            <a:ext cx="8112034" cy="75557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62920-1115-D272-93D1-BB450CC022A2}"/>
              </a:ext>
            </a:extLst>
          </p:cNvPr>
          <p:cNvSpPr txBox="1"/>
          <p:nvPr/>
        </p:nvSpPr>
        <p:spPr>
          <a:xfrm>
            <a:off x="9169109" y="2033401"/>
            <a:ext cx="1963784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>
                <a:solidFill>
                  <a:srgbClr val="262626"/>
                </a:solidFill>
              </a:rPr>
              <a:t>header = None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320DAF-4408-0C8D-8C65-0E67B6D6A3C6}"/>
              </a:ext>
            </a:extLst>
          </p:cNvPr>
          <p:cNvSpPr/>
          <p:nvPr/>
        </p:nvSpPr>
        <p:spPr>
          <a:xfrm>
            <a:off x="-700077" y="5130791"/>
            <a:ext cx="2155370" cy="2220684"/>
          </a:xfrm>
          <a:prstGeom prst="ellipse">
            <a:avLst/>
          </a:prstGeom>
          <a:solidFill>
            <a:srgbClr val="F2726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DF1B1-B5CE-D33C-B195-9351B312A94A}"/>
              </a:ext>
            </a:extLst>
          </p:cNvPr>
          <p:cNvSpPr txBox="1"/>
          <p:nvPr/>
        </p:nvSpPr>
        <p:spPr>
          <a:xfrm>
            <a:off x="347540" y="642593"/>
            <a:ext cx="1287295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262626"/>
                </a:solidFill>
              </a:rPr>
              <a:t>헤더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없애기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B8A03D-6C46-691C-FF8D-1874F44E06E0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9244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297353" y="1123810"/>
            <a:ext cx="7324435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8F541-F12E-30E0-7861-84A8434D1CF2}"/>
              </a:ext>
            </a:extLst>
          </p:cNvPr>
          <p:cNvSpPr txBox="1"/>
          <p:nvPr/>
        </p:nvSpPr>
        <p:spPr>
          <a:xfrm>
            <a:off x="-459233" y="1328325"/>
            <a:ext cx="8837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.loc[[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‘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바꿀 항목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1, 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바꿀 항목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2’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]]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C9F14F-7F45-EF0C-9A1D-90D5501B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30" y="3026714"/>
            <a:ext cx="7324434" cy="1197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5F0507-DE85-1C3D-6957-734A56196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8" y="4365936"/>
            <a:ext cx="7328707" cy="20131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90F97FE-3BAB-BCFD-157C-0FA1BE4FB501}"/>
              </a:ext>
            </a:extLst>
          </p:cNvPr>
          <p:cNvSpPr/>
          <p:nvPr/>
        </p:nvSpPr>
        <p:spPr>
          <a:xfrm>
            <a:off x="297353" y="6090752"/>
            <a:ext cx="7222116" cy="219058"/>
          </a:xfrm>
          <a:prstGeom prst="rect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05CED2-CDFA-4B9E-B160-FB454B278A52}"/>
              </a:ext>
            </a:extLst>
          </p:cNvPr>
          <p:cNvSpPr/>
          <p:nvPr/>
        </p:nvSpPr>
        <p:spPr>
          <a:xfrm>
            <a:off x="249728" y="5637648"/>
            <a:ext cx="7222116" cy="219058"/>
          </a:xfrm>
          <a:prstGeom prst="rect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7243-E266-99AC-7695-D9085A1769F5}"/>
              </a:ext>
            </a:extLst>
          </p:cNvPr>
          <p:cNvSpPr txBox="1"/>
          <p:nvPr/>
        </p:nvSpPr>
        <p:spPr>
          <a:xfrm>
            <a:off x="398233" y="2239074"/>
            <a:ext cx="712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[[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‘</a:t>
            </a:r>
            <a:r>
              <a:rPr lang="en-US" altLang="ko-KR" sz="2400" b="0" dirty="0" err="1">
                <a:solidFill>
                  <a:srgbClr val="A31515"/>
                </a:solidFill>
                <a:effectLst/>
              </a:rPr>
              <a:t>flipper_length_mm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’, ‘sex’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]]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0B9B8F-F140-BFB6-D297-E1FC22F5A5DF}"/>
              </a:ext>
            </a:extLst>
          </p:cNvPr>
          <p:cNvSpPr txBox="1">
            <a:spLocks/>
          </p:cNvSpPr>
          <p:nvPr/>
        </p:nvSpPr>
        <p:spPr>
          <a:xfrm>
            <a:off x="7961348" y="1123810"/>
            <a:ext cx="5865091" cy="3011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pandas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pd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seaborn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</a:rPr>
              <a:t>sns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ko-KR" sz="1800" dirty="0">
                <a:solidFill>
                  <a:srgbClr val="000000"/>
                </a:solidFill>
              </a:rPr>
            </a:b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sns.load_dataset</a:t>
            </a:r>
            <a:r>
              <a:rPr lang="en-US" altLang="ko-KR" sz="1800" dirty="0">
                <a:solidFill>
                  <a:srgbClr val="000000"/>
                </a:solidFill>
              </a:rPr>
              <a:t>(</a:t>
            </a:r>
            <a:r>
              <a:rPr lang="en-US" altLang="ko-KR" sz="1800" dirty="0">
                <a:solidFill>
                  <a:srgbClr val="A31515"/>
                </a:solidFill>
              </a:rPr>
              <a:t>'penguins'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[:</a:t>
            </a:r>
            <a:r>
              <a:rPr lang="en-US" altLang="ko-KR" sz="1800" dirty="0">
                <a:solidFill>
                  <a:srgbClr val="098156"/>
                </a:solidFill>
              </a:rPr>
              <a:t>11</a:t>
            </a:r>
            <a:r>
              <a:rPr lang="en-US" altLang="ko-KR" sz="1800" dirty="0">
                <a:solidFill>
                  <a:srgbClr val="000000"/>
                </a:solidFill>
              </a:rPr>
              <a:t>].transpose()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df.loc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[[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‘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flipper_length_mm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’, ‘sex’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]]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문자형 인덱스인 경우 값에 접근하는 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389343" y="2239074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49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297353" y="1123810"/>
            <a:ext cx="7324435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8F541-F12E-30E0-7861-84A8434D1CF2}"/>
              </a:ext>
            </a:extLst>
          </p:cNvPr>
          <p:cNvSpPr txBox="1"/>
          <p:nvPr/>
        </p:nvSpPr>
        <p:spPr>
          <a:xfrm>
            <a:off x="-459233" y="1328325"/>
            <a:ext cx="8837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.loc[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‘</a:t>
            </a:r>
            <a:r>
              <a:rPr lang="ko-KR" altLang="en-US" sz="3200" dirty="0">
                <a:solidFill>
                  <a:srgbClr val="A31515"/>
                </a:solidFill>
              </a:rPr>
              <a:t>접근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 항목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’, </a:t>
            </a:r>
            <a:r>
              <a:rPr lang="ko-KR" altLang="en-US" sz="3200" dirty="0">
                <a:solidFill>
                  <a:srgbClr val="A31515"/>
                </a:solidFill>
              </a:rPr>
              <a:t>컬럼 위치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5F0507-DE85-1C3D-6957-734A5619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32" y="3214248"/>
            <a:ext cx="7328707" cy="20131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90F97FE-3BAB-BCFD-157C-0FA1BE4FB501}"/>
              </a:ext>
            </a:extLst>
          </p:cNvPr>
          <p:cNvSpPr/>
          <p:nvPr/>
        </p:nvSpPr>
        <p:spPr>
          <a:xfrm>
            <a:off x="5190836" y="3214249"/>
            <a:ext cx="609600" cy="2013162"/>
          </a:xfrm>
          <a:prstGeom prst="rect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05CED2-CDFA-4B9E-B160-FB454B278A52}"/>
              </a:ext>
            </a:extLst>
          </p:cNvPr>
          <p:cNvSpPr/>
          <p:nvPr/>
        </p:nvSpPr>
        <p:spPr>
          <a:xfrm>
            <a:off x="211356" y="4464630"/>
            <a:ext cx="7222116" cy="219058"/>
          </a:xfrm>
          <a:prstGeom prst="rect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7243-E266-99AC-7695-D9085A1769F5}"/>
              </a:ext>
            </a:extLst>
          </p:cNvPr>
          <p:cNvSpPr txBox="1"/>
          <p:nvPr/>
        </p:nvSpPr>
        <p:spPr>
          <a:xfrm>
            <a:off x="398233" y="2239074"/>
            <a:ext cx="712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‘</a:t>
            </a:r>
            <a:r>
              <a:rPr lang="en-US" altLang="ko-KR" sz="2400" b="0" dirty="0" err="1">
                <a:solidFill>
                  <a:srgbClr val="A31515"/>
                </a:solidFill>
                <a:effectLst/>
              </a:rPr>
              <a:t>flipper_length_mm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’, </a:t>
            </a:r>
            <a:r>
              <a:rPr lang="en-US" altLang="ko-KR" sz="2400" dirty="0">
                <a:solidFill>
                  <a:srgbClr val="A31515"/>
                </a:solidFill>
              </a:rPr>
              <a:t>7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0B9B8F-F140-BFB6-D297-E1FC22F5A5DF}"/>
              </a:ext>
            </a:extLst>
          </p:cNvPr>
          <p:cNvSpPr txBox="1">
            <a:spLocks/>
          </p:cNvSpPr>
          <p:nvPr/>
        </p:nvSpPr>
        <p:spPr>
          <a:xfrm>
            <a:off x="7961348" y="1123810"/>
            <a:ext cx="5865091" cy="3011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pandas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pd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seaborn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</a:rPr>
              <a:t>sns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ko-KR" sz="1800" dirty="0">
                <a:solidFill>
                  <a:srgbClr val="000000"/>
                </a:solidFill>
              </a:rPr>
            </a:b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sns.load_dataset</a:t>
            </a:r>
            <a:r>
              <a:rPr lang="en-US" altLang="ko-KR" sz="1800" dirty="0">
                <a:solidFill>
                  <a:srgbClr val="000000"/>
                </a:solidFill>
              </a:rPr>
              <a:t>(</a:t>
            </a:r>
            <a:r>
              <a:rPr lang="en-US" altLang="ko-KR" sz="1800" dirty="0">
                <a:solidFill>
                  <a:srgbClr val="A31515"/>
                </a:solidFill>
              </a:rPr>
              <a:t>'penguins'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[:</a:t>
            </a:r>
            <a:r>
              <a:rPr lang="en-US" altLang="ko-KR" sz="1800" dirty="0">
                <a:solidFill>
                  <a:srgbClr val="098156"/>
                </a:solidFill>
              </a:rPr>
              <a:t>11</a:t>
            </a:r>
            <a:r>
              <a:rPr lang="en-US" altLang="ko-KR" sz="1800" dirty="0">
                <a:solidFill>
                  <a:srgbClr val="000000"/>
                </a:solidFill>
              </a:rPr>
              <a:t>].transpose()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df.loc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[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‘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flipper_length_mm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’, ‘</a:t>
            </a:r>
            <a:r>
              <a:rPr lang="en-US" altLang="ko-KR" sz="1800" dirty="0">
                <a:solidFill>
                  <a:srgbClr val="A31515"/>
                </a:solidFill>
                <a:latin typeface="D2Coding"/>
                <a:ea typeface="나눔스퀘어 네오 Regular"/>
              </a:rPr>
              <a:t>7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/>
                <a:ea typeface="나눔스퀘어 네오 Regular"/>
                <a:cs typeface="+mn-cs"/>
              </a:rPr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문자형 인덱스인 경우 값에 접근하는 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389343" y="2239074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DD82249-3F5D-E76B-08C8-E6C909E73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4" t="15024" r="31179" b="33199"/>
          <a:stretch/>
        </p:blipFill>
        <p:spPr>
          <a:xfrm>
            <a:off x="8468015" y="3849255"/>
            <a:ext cx="2644266" cy="12307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CA947A-000B-1690-2AAC-C50F25D71F21}"/>
              </a:ext>
            </a:extLst>
          </p:cNvPr>
          <p:cNvSpPr/>
          <p:nvPr/>
        </p:nvSpPr>
        <p:spPr>
          <a:xfrm>
            <a:off x="5190836" y="4464628"/>
            <a:ext cx="609600" cy="21905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282A22-090D-3AC6-478B-7F802CBF37DE}"/>
              </a:ext>
            </a:extLst>
          </p:cNvPr>
          <p:cNvSpPr/>
          <p:nvPr/>
        </p:nvSpPr>
        <p:spPr>
          <a:xfrm>
            <a:off x="8468015" y="3869524"/>
            <a:ext cx="2644266" cy="121047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239100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297353" y="1123810"/>
            <a:ext cx="7324435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8F541-F12E-30E0-7861-84A8434D1CF2}"/>
              </a:ext>
            </a:extLst>
          </p:cNvPr>
          <p:cNvSpPr txBox="1"/>
          <p:nvPr/>
        </p:nvSpPr>
        <p:spPr>
          <a:xfrm>
            <a:off x="-459233" y="1328325"/>
            <a:ext cx="8837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.loc[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‘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인덱스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1’:’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인덱스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2’, </a:t>
            </a:r>
            <a:r>
              <a:rPr lang="ko-KR" altLang="en-US" sz="3200" dirty="0">
                <a:solidFill>
                  <a:srgbClr val="A31515"/>
                </a:solidFill>
              </a:rPr>
              <a:t>컬럼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7243-E266-99AC-7695-D9085A1769F5}"/>
              </a:ext>
            </a:extLst>
          </p:cNvPr>
          <p:cNvSpPr txBox="1"/>
          <p:nvPr/>
        </p:nvSpPr>
        <p:spPr>
          <a:xfrm>
            <a:off x="398233" y="2239074"/>
            <a:ext cx="712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‘</a:t>
            </a:r>
            <a:r>
              <a:rPr lang="en-US" altLang="ko-KR" sz="2400" b="0" dirty="0" err="1">
                <a:solidFill>
                  <a:srgbClr val="A31515"/>
                </a:solidFill>
                <a:effectLst/>
              </a:rPr>
              <a:t>bill_length_mm’:’sex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’, 4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0B9B8F-F140-BFB6-D297-E1FC22F5A5DF}"/>
              </a:ext>
            </a:extLst>
          </p:cNvPr>
          <p:cNvSpPr txBox="1">
            <a:spLocks/>
          </p:cNvSpPr>
          <p:nvPr/>
        </p:nvSpPr>
        <p:spPr>
          <a:xfrm>
            <a:off x="7961348" y="1123810"/>
            <a:ext cx="5865091" cy="3011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pandas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pd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seaborn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</a:rPr>
              <a:t>sns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ko-KR" sz="1800" dirty="0">
                <a:solidFill>
                  <a:srgbClr val="000000"/>
                </a:solidFill>
              </a:rPr>
            </a:b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sns.load_dataset</a:t>
            </a:r>
            <a:r>
              <a:rPr lang="en-US" altLang="ko-KR" sz="1800" dirty="0">
                <a:solidFill>
                  <a:srgbClr val="000000"/>
                </a:solidFill>
              </a:rPr>
              <a:t>(</a:t>
            </a:r>
            <a:r>
              <a:rPr lang="en-US" altLang="ko-KR" sz="1800" dirty="0">
                <a:solidFill>
                  <a:srgbClr val="A31515"/>
                </a:solidFill>
              </a:rPr>
              <a:t>'penguins'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[:</a:t>
            </a:r>
            <a:r>
              <a:rPr lang="en-US" altLang="ko-KR" sz="1800" dirty="0">
                <a:solidFill>
                  <a:srgbClr val="098156"/>
                </a:solidFill>
              </a:rPr>
              <a:t>11</a:t>
            </a:r>
            <a:r>
              <a:rPr lang="en-US" altLang="ko-KR" sz="1800" dirty="0">
                <a:solidFill>
                  <a:srgbClr val="000000"/>
                </a:solidFill>
              </a:rPr>
              <a:t>].transpose()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1800" b="0" dirty="0" err="1">
                <a:solidFill>
                  <a:srgbClr val="000000"/>
                </a:solidFill>
                <a:effectLst/>
              </a:rPr>
              <a:t>df.loc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800" b="0" dirty="0">
                <a:solidFill>
                  <a:srgbClr val="A31515"/>
                </a:solidFill>
                <a:effectLst/>
              </a:rPr>
              <a:t>‘</a:t>
            </a:r>
            <a:r>
              <a:rPr lang="en-US" altLang="ko-KR" sz="1800" b="0" dirty="0" err="1">
                <a:solidFill>
                  <a:srgbClr val="A31515"/>
                </a:solidFill>
                <a:effectLst/>
              </a:rPr>
              <a:t>bill_length_mm’:’sex</a:t>
            </a:r>
            <a:r>
              <a:rPr lang="en-US" altLang="ko-KR" sz="1800" b="0" dirty="0">
                <a:solidFill>
                  <a:srgbClr val="A31515"/>
                </a:solidFill>
                <a:effectLst/>
              </a:rPr>
              <a:t>’, 4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문자형 인덱스인 경우 값에 접근하는 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389343" y="2239074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35F0507-DE85-1C3D-6957-734A5619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864" y="4135323"/>
            <a:ext cx="5560320" cy="15273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90F97FE-3BAB-BCFD-157C-0FA1BE4FB501}"/>
              </a:ext>
            </a:extLst>
          </p:cNvPr>
          <p:cNvSpPr/>
          <p:nvPr/>
        </p:nvSpPr>
        <p:spPr>
          <a:xfrm>
            <a:off x="8926531" y="4135323"/>
            <a:ext cx="462506" cy="1527394"/>
          </a:xfrm>
          <a:prstGeom prst="rect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05CED2-CDFA-4B9E-B160-FB454B278A52}"/>
              </a:ext>
            </a:extLst>
          </p:cNvPr>
          <p:cNvSpPr/>
          <p:nvPr/>
        </p:nvSpPr>
        <p:spPr>
          <a:xfrm>
            <a:off x="6355003" y="4706507"/>
            <a:ext cx="5560317" cy="940838"/>
          </a:xfrm>
          <a:prstGeom prst="rect">
            <a:avLst/>
          </a:prstGeom>
          <a:noFill/>
          <a:ln w="57150">
            <a:solidFill>
              <a:srgbClr val="F27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9582C6-55DD-9B66-64E3-37BE11CA8F0B}"/>
              </a:ext>
            </a:extLst>
          </p:cNvPr>
          <p:cNvSpPr/>
          <p:nvPr/>
        </p:nvSpPr>
        <p:spPr>
          <a:xfrm>
            <a:off x="8920099" y="4712038"/>
            <a:ext cx="475370" cy="95621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3F6BBA-302F-2419-2D5C-846A32316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33" y="3054209"/>
            <a:ext cx="4953480" cy="264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9D3995-4B39-E548-9C56-F907AFE12BC3}"/>
              </a:ext>
            </a:extLst>
          </p:cNvPr>
          <p:cNvSpPr/>
          <p:nvPr/>
        </p:nvSpPr>
        <p:spPr>
          <a:xfrm>
            <a:off x="3953164" y="3179113"/>
            <a:ext cx="1304636" cy="203019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67383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297353" y="1123810"/>
            <a:ext cx="7324435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8F541-F12E-30E0-7861-84A8434D1CF2}"/>
              </a:ext>
            </a:extLst>
          </p:cNvPr>
          <p:cNvSpPr txBox="1"/>
          <p:nvPr/>
        </p:nvSpPr>
        <p:spPr>
          <a:xfrm>
            <a:off x="-459233" y="1328325"/>
            <a:ext cx="8837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.loc[[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‘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인덱스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1’,’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인덱스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2’</a:t>
            </a:r>
            <a:r>
              <a:rPr lang="en-US" altLang="ko-KR" sz="3200" b="0" dirty="0">
                <a:effectLst/>
              </a:rPr>
              <a:t>]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, </a:t>
            </a:r>
            <a:r>
              <a:rPr lang="ko-KR" altLang="en-US" sz="3200" dirty="0">
                <a:solidFill>
                  <a:srgbClr val="A31515"/>
                </a:solidFill>
              </a:rPr>
              <a:t>컬럼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7243-E266-99AC-7695-D9085A1769F5}"/>
              </a:ext>
            </a:extLst>
          </p:cNvPr>
          <p:cNvSpPr txBox="1"/>
          <p:nvPr/>
        </p:nvSpPr>
        <p:spPr>
          <a:xfrm>
            <a:off x="398233" y="2239074"/>
            <a:ext cx="712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‘</a:t>
            </a:r>
            <a:r>
              <a:rPr lang="en-US" altLang="ko-KR" sz="2400" b="0" dirty="0" err="1">
                <a:solidFill>
                  <a:srgbClr val="A31515"/>
                </a:solidFill>
                <a:effectLst/>
              </a:rPr>
              <a:t>bill_length_mm’,’sex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’, 4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0B9B8F-F140-BFB6-D297-E1FC22F5A5DF}"/>
              </a:ext>
            </a:extLst>
          </p:cNvPr>
          <p:cNvSpPr txBox="1">
            <a:spLocks/>
          </p:cNvSpPr>
          <p:nvPr/>
        </p:nvSpPr>
        <p:spPr>
          <a:xfrm>
            <a:off x="7961348" y="1123810"/>
            <a:ext cx="5865091" cy="3011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pandas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pd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seaborn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</a:rPr>
              <a:t>sns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ko-KR" sz="1800" dirty="0">
                <a:solidFill>
                  <a:srgbClr val="000000"/>
                </a:solidFill>
              </a:rPr>
            </a:b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sns.load_dataset</a:t>
            </a:r>
            <a:r>
              <a:rPr lang="en-US" altLang="ko-KR" sz="1800" dirty="0">
                <a:solidFill>
                  <a:srgbClr val="000000"/>
                </a:solidFill>
              </a:rPr>
              <a:t>(</a:t>
            </a:r>
            <a:r>
              <a:rPr lang="en-US" altLang="ko-KR" sz="1800" dirty="0">
                <a:solidFill>
                  <a:srgbClr val="A31515"/>
                </a:solidFill>
              </a:rPr>
              <a:t>'penguins'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[:</a:t>
            </a:r>
            <a:r>
              <a:rPr lang="en-US" altLang="ko-KR" sz="1800" dirty="0">
                <a:solidFill>
                  <a:srgbClr val="098156"/>
                </a:solidFill>
              </a:rPr>
              <a:t>11</a:t>
            </a:r>
            <a:r>
              <a:rPr lang="en-US" altLang="ko-KR" sz="1800" dirty="0">
                <a:solidFill>
                  <a:srgbClr val="000000"/>
                </a:solidFill>
              </a:rPr>
              <a:t>].transpose()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1800" b="0" dirty="0" err="1">
                <a:solidFill>
                  <a:srgbClr val="000000"/>
                </a:solidFill>
                <a:effectLst/>
              </a:rPr>
              <a:t>df.loc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800" b="0" dirty="0">
                <a:solidFill>
                  <a:srgbClr val="A31515"/>
                </a:solidFill>
                <a:effectLst/>
              </a:rPr>
              <a:t>‘</a:t>
            </a:r>
            <a:r>
              <a:rPr lang="en-US" altLang="ko-KR" sz="1800" b="0" dirty="0" err="1">
                <a:solidFill>
                  <a:srgbClr val="A31515"/>
                </a:solidFill>
                <a:effectLst/>
              </a:rPr>
              <a:t>bill_length_mm’:’sex</a:t>
            </a:r>
            <a:r>
              <a:rPr lang="en-US" altLang="ko-KR" sz="1800" b="0" dirty="0">
                <a:solidFill>
                  <a:srgbClr val="A31515"/>
                </a:solidFill>
                <a:effectLst/>
              </a:rPr>
              <a:t>’, 4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문자형 인덱스인 경우 값에 접근하는 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389343" y="2239074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43F6BBA-302F-2419-2D5C-846A3231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324" y="3925003"/>
            <a:ext cx="4953480" cy="264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9D3995-4B39-E548-9C56-F907AFE12BC3}"/>
              </a:ext>
            </a:extLst>
          </p:cNvPr>
          <p:cNvSpPr/>
          <p:nvPr/>
        </p:nvSpPr>
        <p:spPr>
          <a:xfrm>
            <a:off x="10626432" y="4038095"/>
            <a:ext cx="1030611" cy="47831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9E2980-1EF8-D1B2-3B7B-282C59147EA5}"/>
              </a:ext>
            </a:extLst>
          </p:cNvPr>
          <p:cNvSpPr/>
          <p:nvPr/>
        </p:nvSpPr>
        <p:spPr>
          <a:xfrm>
            <a:off x="10427850" y="5685562"/>
            <a:ext cx="1229193" cy="39196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D95EE-9886-DF44-618D-C6F8547B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96" y="3192329"/>
            <a:ext cx="5794388" cy="18666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11A40E-7B1E-5954-E0B5-2A00F3532406}"/>
              </a:ext>
            </a:extLst>
          </p:cNvPr>
          <p:cNvSpPr/>
          <p:nvPr/>
        </p:nvSpPr>
        <p:spPr>
          <a:xfrm>
            <a:off x="4742494" y="3363788"/>
            <a:ext cx="1150306" cy="47831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CEB2E6-5023-E907-1E6F-F81711B8A6E8}"/>
              </a:ext>
            </a:extLst>
          </p:cNvPr>
          <p:cNvSpPr/>
          <p:nvPr/>
        </p:nvSpPr>
        <p:spPr>
          <a:xfrm>
            <a:off x="4276536" y="3886496"/>
            <a:ext cx="1616264" cy="47831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28175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28689-5F0F-0CFA-F8B2-0ABD8059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8" y="16270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2.6.1 </a:t>
            </a:r>
            <a:br>
              <a:rPr lang="en-US" altLang="ko-KR" dirty="0"/>
            </a:br>
            <a:r>
              <a:rPr lang="ko-KR" altLang="en-US" dirty="0"/>
              <a:t>컬럼 기준으로 인덱싱하기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5F5B6-D3BA-1956-DB72-C6DC92375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398" y="54960"/>
            <a:ext cx="5865091" cy="25782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b="0" dirty="0">
                <a:solidFill>
                  <a:srgbClr val="AF00DB"/>
                </a:solidFill>
                <a:effectLst/>
              </a:rPr>
              <a:t>import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pandas </a:t>
            </a:r>
            <a:r>
              <a:rPr lang="en-US" altLang="ko-KR" sz="2400" b="0" dirty="0">
                <a:solidFill>
                  <a:srgbClr val="AF00DB"/>
                </a:solidFill>
                <a:effectLst/>
              </a:rPr>
              <a:t>as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pd</a:t>
            </a:r>
          </a:p>
          <a:p>
            <a:pPr marL="0" indent="0">
              <a:buNone/>
            </a:pPr>
            <a:r>
              <a:rPr lang="en-US" altLang="ko-KR" sz="2400" b="0" dirty="0">
                <a:solidFill>
                  <a:srgbClr val="AF00DB"/>
                </a:solidFill>
                <a:effectLst/>
              </a:rPr>
              <a:t>import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seaborn </a:t>
            </a:r>
            <a:r>
              <a:rPr lang="en-US" altLang="ko-KR" sz="2400" b="0" dirty="0">
                <a:solidFill>
                  <a:srgbClr val="AF00DB"/>
                </a:solidFill>
                <a:effectLst/>
              </a:rPr>
              <a:t>as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sns</a:t>
            </a:r>
            <a:endParaRPr lang="en-US" altLang="ko-KR" sz="24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br>
              <a:rPr lang="en-US" altLang="ko-KR" sz="2400" b="0" dirty="0">
                <a:solidFill>
                  <a:srgbClr val="000000"/>
                </a:solidFill>
                <a:effectLst/>
              </a:rPr>
            </a:b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sns.load_dataset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'penguins'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)</a:t>
            </a:r>
          </a:p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[:</a:t>
            </a:r>
            <a:r>
              <a:rPr lang="en-US" altLang="ko-KR" sz="2400" b="0" dirty="0">
                <a:solidFill>
                  <a:srgbClr val="098156"/>
                </a:solidFill>
                <a:effectLst/>
              </a:rPr>
              <a:t>11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].transpose()</a:t>
            </a:r>
          </a:p>
          <a:p>
            <a:pPr marL="0" indent="0">
              <a:buNone/>
            </a:pPr>
            <a:r>
              <a:rPr lang="en-US" altLang="ko-KR" sz="2400" dirty="0" err="1">
                <a:solidFill>
                  <a:srgbClr val="000000"/>
                </a:solidFill>
              </a:rPr>
              <a:t>d</a:t>
            </a: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f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=</a:t>
            </a:r>
            <a:r>
              <a:rPr lang="ko-KR" altLang="en-US" sz="2400" dirty="0">
                <a:solidFill>
                  <a:srgbClr val="000000"/>
                </a:solidFill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</a:rPr>
              <a:t>df.T</a:t>
            </a:r>
            <a:r>
              <a:rPr lang="en-US" altLang="ko-KR" sz="2400" dirty="0">
                <a:solidFill>
                  <a:srgbClr val="000000"/>
                </a:solidFill>
              </a:rPr>
              <a:t>  </a:t>
            </a:r>
            <a:r>
              <a:rPr lang="en-US" altLang="ko-KR" sz="2400" b="0" dirty="0">
                <a:solidFill>
                  <a:srgbClr val="008000"/>
                </a:solidFill>
                <a:effectLst/>
              </a:rPr>
              <a:t># </a:t>
            </a:r>
            <a:r>
              <a:rPr lang="ko-KR" altLang="en-US" sz="2400" b="0" dirty="0">
                <a:solidFill>
                  <a:srgbClr val="008000"/>
                </a:solidFill>
                <a:effectLst/>
              </a:rPr>
              <a:t>다시 전치하기</a:t>
            </a:r>
            <a:endParaRPr lang="ko-KR" altLang="en-US" sz="24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altLang="ko-KR" sz="24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ko-KR" altLang="en-US" sz="24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6A475A-7921-471B-3540-337728AA5842}"/>
              </a:ext>
            </a:extLst>
          </p:cNvPr>
          <p:cNvCxnSpPr>
            <a:cxnSpLocks/>
          </p:cNvCxnSpPr>
          <p:nvPr/>
        </p:nvCxnSpPr>
        <p:spPr>
          <a:xfrm>
            <a:off x="136238" y="3109380"/>
            <a:ext cx="6532417" cy="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17BFEBC-C1AB-7E5B-2310-3AC9582E2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7" y="3266133"/>
            <a:ext cx="6489725" cy="3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11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297353" y="1123810"/>
            <a:ext cx="7324435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8F541-F12E-30E0-7861-84A8434D1CF2}"/>
              </a:ext>
            </a:extLst>
          </p:cNvPr>
          <p:cNvSpPr txBox="1"/>
          <p:nvPr/>
        </p:nvSpPr>
        <p:spPr>
          <a:xfrm>
            <a:off x="-459233" y="1328325"/>
            <a:ext cx="8837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.loc[</a:t>
            </a:r>
            <a:r>
              <a:rPr lang="en-US" altLang="ko-KR" sz="3200" dirty="0" err="1">
                <a:solidFill>
                  <a:srgbClr val="000000"/>
                </a:solidFill>
              </a:rPr>
              <a:t>df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‘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컬럼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1’</a:t>
            </a:r>
            <a:r>
              <a:rPr lang="en-US" altLang="ko-KR" sz="3200" b="0" dirty="0">
                <a:effectLst/>
              </a:rPr>
              <a:t>] </a:t>
            </a:r>
            <a:r>
              <a:rPr lang="en-US" altLang="ko-KR" sz="3200" dirty="0">
                <a:solidFill>
                  <a:srgbClr val="000000"/>
                </a:solidFill>
              </a:rPr>
              <a:t>&gt; n]</a:t>
            </a:r>
            <a:endParaRPr lang="en-US" altLang="ko-KR" sz="32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7243-E266-99AC-7695-D9085A1769F5}"/>
              </a:ext>
            </a:extLst>
          </p:cNvPr>
          <p:cNvSpPr txBox="1"/>
          <p:nvPr/>
        </p:nvSpPr>
        <p:spPr>
          <a:xfrm>
            <a:off x="398233" y="2239074"/>
            <a:ext cx="712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‘</a:t>
            </a:r>
            <a:r>
              <a:rPr lang="en-US" altLang="ko-KR" sz="2400" b="0" dirty="0" err="1">
                <a:solidFill>
                  <a:srgbClr val="A31515"/>
                </a:solidFill>
                <a:effectLst/>
              </a:rPr>
              <a:t>bill_length_mm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’</a:t>
            </a:r>
            <a:r>
              <a:rPr lang="en-US" altLang="ko-KR" sz="2400" b="0" dirty="0">
                <a:effectLst/>
              </a:rPr>
              <a:t>]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 &gt; </a:t>
            </a:r>
            <a:r>
              <a:rPr lang="en-US" altLang="ko-KR" sz="2400" dirty="0">
                <a:solidFill>
                  <a:srgbClr val="A31515"/>
                </a:solidFill>
              </a:rPr>
              <a:t>39.3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0B9B8F-F140-BFB6-D297-E1FC22F5A5DF}"/>
              </a:ext>
            </a:extLst>
          </p:cNvPr>
          <p:cNvSpPr txBox="1">
            <a:spLocks/>
          </p:cNvSpPr>
          <p:nvPr/>
        </p:nvSpPr>
        <p:spPr>
          <a:xfrm>
            <a:off x="7878651" y="378826"/>
            <a:ext cx="5865091" cy="3011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pandas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pd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seaborn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</a:rPr>
              <a:t>sns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ko-KR" sz="1800" dirty="0">
                <a:solidFill>
                  <a:srgbClr val="000000"/>
                </a:solidFill>
              </a:rPr>
            </a:b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sns.load_dataset</a:t>
            </a:r>
            <a:r>
              <a:rPr lang="en-US" altLang="ko-KR" sz="1800" dirty="0">
                <a:solidFill>
                  <a:srgbClr val="000000"/>
                </a:solidFill>
              </a:rPr>
              <a:t>(</a:t>
            </a:r>
            <a:r>
              <a:rPr lang="en-US" altLang="ko-KR" sz="1800" dirty="0">
                <a:solidFill>
                  <a:srgbClr val="A31515"/>
                </a:solidFill>
              </a:rPr>
              <a:t>'penguins'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[:</a:t>
            </a:r>
            <a:r>
              <a:rPr lang="en-US" altLang="ko-KR" sz="1800" dirty="0">
                <a:solidFill>
                  <a:srgbClr val="098156"/>
                </a:solidFill>
              </a:rPr>
              <a:t>11</a:t>
            </a:r>
            <a:r>
              <a:rPr lang="en-US" altLang="ko-KR" sz="1800" dirty="0">
                <a:solidFill>
                  <a:srgbClr val="000000"/>
                </a:solidFill>
              </a:rPr>
              <a:t>].transpose()</a:t>
            </a:r>
          </a:p>
          <a:p>
            <a:pPr marL="0" indent="0"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</a:t>
            </a:r>
            <a:r>
              <a:rPr lang="en-US" altLang="ko-KR" sz="1800" b="0" dirty="0" err="1">
                <a:solidFill>
                  <a:srgbClr val="000000"/>
                </a:solidFill>
                <a:effectLst/>
              </a:rPr>
              <a:t>f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 =</a:t>
            </a:r>
            <a:r>
              <a:rPr lang="ko-KR" altLang="en-US" sz="1800" dirty="0">
                <a:solidFill>
                  <a:srgbClr val="000000"/>
                </a:solidFill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</a:rPr>
              <a:t>df.T</a:t>
            </a:r>
            <a:r>
              <a:rPr lang="en-US" altLang="ko-KR" sz="1800" dirty="0">
                <a:solidFill>
                  <a:srgbClr val="000000"/>
                </a:solidFill>
              </a:rPr>
              <a:t>  </a:t>
            </a:r>
            <a:r>
              <a:rPr lang="en-US" altLang="ko-KR" sz="1800" b="0" dirty="0">
                <a:solidFill>
                  <a:srgbClr val="008000"/>
                </a:solidFill>
                <a:effectLst/>
              </a:rPr>
              <a:t># </a:t>
            </a:r>
            <a:r>
              <a:rPr lang="ko-KR" altLang="en-US" sz="1800" b="0" dirty="0">
                <a:solidFill>
                  <a:srgbClr val="008000"/>
                </a:solidFill>
                <a:effectLst/>
              </a:rPr>
              <a:t>다시 전치하기</a:t>
            </a:r>
            <a:endParaRPr lang="ko-KR" altLang="en-US" sz="1800" b="0" dirty="0">
              <a:solidFill>
                <a:srgbClr val="000000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1800" b="0" dirty="0" err="1">
                <a:solidFill>
                  <a:srgbClr val="000000"/>
                </a:solidFill>
                <a:effectLst/>
              </a:rPr>
              <a:t>df.loc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8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800" b="0" dirty="0">
                <a:solidFill>
                  <a:srgbClr val="A31515"/>
                </a:solidFill>
                <a:effectLst/>
              </a:rPr>
              <a:t>‘</a:t>
            </a:r>
            <a:r>
              <a:rPr lang="en-US" altLang="ko-KR" sz="1800" b="0" dirty="0" err="1">
                <a:solidFill>
                  <a:srgbClr val="A31515"/>
                </a:solidFill>
                <a:effectLst/>
              </a:rPr>
              <a:t>bill_length_mm</a:t>
            </a:r>
            <a:r>
              <a:rPr lang="en-US" altLang="ko-KR" sz="1800" b="0" dirty="0">
                <a:solidFill>
                  <a:srgbClr val="A31515"/>
                </a:solidFill>
                <a:effectLst/>
              </a:rPr>
              <a:t>’</a:t>
            </a:r>
            <a:r>
              <a:rPr lang="en-US" altLang="ko-KR" sz="1800" b="0" dirty="0">
                <a:effectLst/>
              </a:rPr>
              <a:t>]</a:t>
            </a:r>
            <a:r>
              <a:rPr lang="en-US" altLang="ko-KR" sz="1800" b="0" dirty="0">
                <a:solidFill>
                  <a:srgbClr val="A31515"/>
                </a:solidFill>
                <a:effectLst/>
              </a:rPr>
              <a:t> &gt; </a:t>
            </a:r>
            <a:r>
              <a:rPr lang="en-US" altLang="ko-KR" sz="1800" dirty="0">
                <a:solidFill>
                  <a:srgbClr val="A31515"/>
                </a:solidFill>
              </a:rPr>
              <a:t>39.3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컬럼 기준으로 인덱싱하기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389343" y="2239074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917E2C4-C054-F243-1F59-66EF2121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3" y="3371661"/>
            <a:ext cx="7017111" cy="12891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C0B4C2-B848-81E9-1527-F9EDEAEB5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348" y="3821359"/>
            <a:ext cx="4102992" cy="21453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D33D8F-C101-36AB-35A5-2C429F8B5302}"/>
              </a:ext>
            </a:extLst>
          </p:cNvPr>
          <p:cNvSpPr/>
          <p:nvPr/>
        </p:nvSpPr>
        <p:spPr>
          <a:xfrm>
            <a:off x="1935404" y="3371661"/>
            <a:ext cx="1214196" cy="128911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pic>
        <p:nvPicPr>
          <p:cNvPr id="22" name="그래픽 21" descr="확인 표시 단색으로 채워진">
            <a:extLst>
              <a:ext uri="{FF2B5EF4-FFF2-40B4-BE49-F238E27FC236}">
                <a16:creationId xmlns:a16="http://schemas.microsoft.com/office/drawing/2014/main" id="{FDB2BF49-9E84-C81B-8D5E-EC361DE8C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3924" y="4214004"/>
            <a:ext cx="154644" cy="154644"/>
          </a:xfrm>
          <a:prstGeom prst="rect">
            <a:avLst/>
          </a:prstGeom>
        </p:spPr>
      </p:pic>
      <p:pic>
        <p:nvPicPr>
          <p:cNvPr id="23" name="그래픽 22" descr="확인 표시 단색으로 채워진">
            <a:extLst>
              <a:ext uri="{FF2B5EF4-FFF2-40B4-BE49-F238E27FC236}">
                <a16:creationId xmlns:a16="http://schemas.microsoft.com/office/drawing/2014/main" id="{847592B8-DE36-9055-7EA3-B9B22283E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3924" y="4370007"/>
            <a:ext cx="154644" cy="154644"/>
          </a:xfrm>
          <a:prstGeom prst="rect">
            <a:avLst/>
          </a:prstGeom>
        </p:spPr>
      </p:pic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73D4FF69-A97C-15C2-87B2-2D339D3F6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0118" y="5579546"/>
            <a:ext cx="154644" cy="1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7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297353" y="1123810"/>
            <a:ext cx="7324435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8F541-F12E-30E0-7861-84A8434D1CF2}"/>
              </a:ext>
            </a:extLst>
          </p:cNvPr>
          <p:cNvSpPr txBox="1"/>
          <p:nvPr/>
        </p:nvSpPr>
        <p:spPr>
          <a:xfrm>
            <a:off x="-459233" y="1328325"/>
            <a:ext cx="8837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.loc[</a:t>
            </a:r>
            <a:r>
              <a:rPr lang="en-US" altLang="ko-KR" sz="3200" dirty="0" err="1">
                <a:solidFill>
                  <a:srgbClr val="000000"/>
                </a:solidFill>
              </a:rPr>
              <a:t>df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‘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컬럼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1’</a:t>
            </a:r>
            <a:r>
              <a:rPr lang="en-US" altLang="ko-KR" sz="3200" b="0" dirty="0">
                <a:effectLst/>
              </a:rPr>
              <a:t>] </a:t>
            </a:r>
            <a:r>
              <a:rPr lang="en-US" altLang="ko-KR" sz="3200" dirty="0">
                <a:solidFill>
                  <a:srgbClr val="000000"/>
                </a:solidFill>
              </a:rPr>
              <a:t>&gt; n, [</a:t>
            </a:r>
            <a:r>
              <a:rPr lang="en-US" altLang="ko-KR" sz="3200" dirty="0">
                <a:solidFill>
                  <a:srgbClr val="A31515"/>
                </a:solidFill>
              </a:rPr>
              <a:t>‘</a:t>
            </a:r>
            <a:r>
              <a:rPr lang="ko-KR" altLang="en-US" sz="3200" dirty="0">
                <a:solidFill>
                  <a:srgbClr val="A31515"/>
                </a:solidFill>
              </a:rPr>
              <a:t>컬럼</a:t>
            </a:r>
            <a:r>
              <a:rPr lang="en-US" altLang="ko-KR" sz="3200" dirty="0">
                <a:solidFill>
                  <a:srgbClr val="A31515"/>
                </a:solidFill>
              </a:rPr>
              <a:t>2’</a:t>
            </a:r>
            <a:r>
              <a:rPr lang="en-US" altLang="ko-KR" sz="3200" dirty="0">
                <a:solidFill>
                  <a:srgbClr val="000000"/>
                </a:solidFill>
              </a:rPr>
              <a:t>]]</a:t>
            </a:r>
            <a:endParaRPr lang="en-US" altLang="ko-KR" sz="32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7243-E266-99AC-7695-D9085A1769F5}"/>
              </a:ext>
            </a:extLst>
          </p:cNvPr>
          <p:cNvSpPr txBox="1"/>
          <p:nvPr/>
        </p:nvSpPr>
        <p:spPr>
          <a:xfrm>
            <a:off x="398232" y="2239074"/>
            <a:ext cx="8911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  <a:latin typeface="+mj-lt"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24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2400" b="0" dirty="0" err="1">
                <a:solidFill>
                  <a:srgbClr val="A31515"/>
                </a:solidFill>
                <a:effectLst/>
                <a:latin typeface="+mj-lt"/>
              </a:rPr>
              <a:t>bill_length_mm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]&gt;</a:t>
            </a:r>
            <a:r>
              <a:rPr lang="en-US" altLang="ko-KR" sz="2400" b="0" dirty="0">
                <a:solidFill>
                  <a:srgbClr val="098156"/>
                </a:solidFill>
                <a:effectLst/>
                <a:latin typeface="+mj-lt"/>
              </a:rPr>
              <a:t>39.3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, [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2400" b="0" dirty="0" err="1">
                <a:solidFill>
                  <a:srgbClr val="A31515"/>
                </a:solidFill>
                <a:effectLst/>
                <a:latin typeface="+mj-lt"/>
              </a:rPr>
              <a:t>body_mass_g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]]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컬럼 기준으로 인덱싱하기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389343" y="2239074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917E2C4-C054-F243-1F59-66EF2121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346" y="5277176"/>
            <a:ext cx="4102993" cy="7537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C0B4C2-B848-81E9-1527-F9EDEAEB5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348" y="2875165"/>
            <a:ext cx="4102992" cy="21453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D33D8F-C101-36AB-35A5-2C429F8B5302}"/>
              </a:ext>
            </a:extLst>
          </p:cNvPr>
          <p:cNvSpPr/>
          <p:nvPr/>
        </p:nvSpPr>
        <p:spPr>
          <a:xfrm>
            <a:off x="11096624" y="5277176"/>
            <a:ext cx="627601" cy="75376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pic>
        <p:nvPicPr>
          <p:cNvPr id="22" name="그래픽 21" descr="확인 표시 단색으로 채워진">
            <a:extLst>
              <a:ext uri="{FF2B5EF4-FFF2-40B4-BE49-F238E27FC236}">
                <a16:creationId xmlns:a16="http://schemas.microsoft.com/office/drawing/2014/main" id="{FDB2BF49-9E84-C81B-8D5E-EC361DE8C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3924" y="3267810"/>
            <a:ext cx="154644" cy="154644"/>
          </a:xfrm>
          <a:prstGeom prst="rect">
            <a:avLst/>
          </a:prstGeom>
        </p:spPr>
      </p:pic>
      <p:pic>
        <p:nvPicPr>
          <p:cNvPr id="23" name="그래픽 22" descr="확인 표시 단색으로 채워진">
            <a:extLst>
              <a:ext uri="{FF2B5EF4-FFF2-40B4-BE49-F238E27FC236}">
                <a16:creationId xmlns:a16="http://schemas.microsoft.com/office/drawing/2014/main" id="{847592B8-DE36-9055-7EA3-B9B22283E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3924" y="3423813"/>
            <a:ext cx="154644" cy="154644"/>
          </a:xfrm>
          <a:prstGeom prst="rect">
            <a:avLst/>
          </a:prstGeom>
        </p:spPr>
      </p:pic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73D4FF69-A97C-15C2-87B2-2D339D3F6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3924" y="4621755"/>
            <a:ext cx="154644" cy="154644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3132A90-EA10-1714-8578-5DA23E3406DE}"/>
              </a:ext>
            </a:extLst>
          </p:cNvPr>
          <p:cNvSpPr txBox="1">
            <a:spLocks/>
          </p:cNvSpPr>
          <p:nvPr/>
        </p:nvSpPr>
        <p:spPr>
          <a:xfrm>
            <a:off x="8220396" y="147596"/>
            <a:ext cx="5865091" cy="3011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rgbClr val="AF00DB"/>
                </a:solidFill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</a:rPr>
              <a:t> pandas </a:t>
            </a:r>
            <a:r>
              <a:rPr lang="en-US" altLang="ko-KR" sz="1200" dirty="0">
                <a:solidFill>
                  <a:srgbClr val="AF00DB"/>
                </a:solidFill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</a:rPr>
              <a:t> pd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>
                <a:solidFill>
                  <a:srgbClr val="AF00DB"/>
                </a:solidFill>
              </a:rPr>
              <a:t>import</a:t>
            </a:r>
            <a:r>
              <a:rPr lang="en-US" altLang="ko-KR" sz="1200" dirty="0">
                <a:solidFill>
                  <a:srgbClr val="000000"/>
                </a:solidFill>
              </a:rPr>
              <a:t> seaborn </a:t>
            </a:r>
            <a:r>
              <a:rPr lang="en-US" altLang="ko-KR" sz="1200" dirty="0">
                <a:solidFill>
                  <a:srgbClr val="AF00DB"/>
                </a:solidFill>
              </a:rPr>
              <a:t>as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sns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ko-KR" sz="1200" dirty="0">
                <a:solidFill>
                  <a:srgbClr val="000000"/>
                </a:solidFill>
              </a:rPr>
            </a:br>
            <a:r>
              <a:rPr lang="en-US" altLang="ko-KR" sz="1200" dirty="0" err="1">
                <a:solidFill>
                  <a:srgbClr val="000000"/>
                </a:solidFill>
              </a:rPr>
              <a:t>df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</a:rPr>
              <a:t>sns.load_dataset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>
                <a:solidFill>
                  <a:srgbClr val="A31515"/>
                </a:solidFill>
              </a:rPr>
              <a:t>'penguins'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 err="1">
                <a:solidFill>
                  <a:srgbClr val="000000"/>
                </a:solidFill>
              </a:rPr>
              <a:t>df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</a:rPr>
              <a:t>df</a:t>
            </a:r>
            <a:r>
              <a:rPr lang="en-US" altLang="ko-KR" sz="1200" dirty="0">
                <a:solidFill>
                  <a:srgbClr val="000000"/>
                </a:solidFill>
              </a:rPr>
              <a:t>[:</a:t>
            </a:r>
            <a:r>
              <a:rPr lang="en-US" altLang="ko-KR" sz="1200" dirty="0">
                <a:solidFill>
                  <a:srgbClr val="098156"/>
                </a:solidFill>
              </a:rPr>
              <a:t>11</a:t>
            </a:r>
            <a:r>
              <a:rPr lang="en-US" altLang="ko-KR" sz="1200" dirty="0">
                <a:solidFill>
                  <a:srgbClr val="000000"/>
                </a:solidFill>
              </a:rPr>
              <a:t>].transpose()</a:t>
            </a:r>
          </a:p>
          <a:p>
            <a:pPr marL="0" indent="0">
              <a:buNone/>
            </a:pPr>
            <a:r>
              <a:rPr lang="en-US" altLang="ko-KR" sz="1200" dirty="0" err="1">
                <a:solidFill>
                  <a:srgbClr val="000000"/>
                </a:solidFill>
              </a:rPr>
              <a:t>d</a:t>
            </a:r>
            <a:r>
              <a:rPr lang="en-US" altLang="ko-KR" sz="1200" b="0" dirty="0" err="1">
                <a:solidFill>
                  <a:srgbClr val="000000"/>
                </a:solidFill>
                <a:effectLst/>
              </a:rPr>
              <a:t>f</a:t>
            </a:r>
            <a:r>
              <a:rPr lang="en-US" altLang="ko-KR" sz="1200" b="0" dirty="0">
                <a:solidFill>
                  <a:srgbClr val="000000"/>
                </a:solidFill>
                <a:effectLst/>
              </a:rPr>
              <a:t> =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df.T</a:t>
            </a:r>
            <a:r>
              <a:rPr lang="en-US" altLang="ko-KR" sz="1200" dirty="0">
                <a:solidFill>
                  <a:srgbClr val="000000"/>
                </a:solidFill>
              </a:rPr>
              <a:t>  </a:t>
            </a:r>
            <a:r>
              <a:rPr lang="en-US" altLang="ko-KR" sz="1200" b="0" dirty="0">
                <a:solidFill>
                  <a:srgbClr val="008000"/>
                </a:solidFill>
                <a:effectLst/>
              </a:rPr>
              <a:t># </a:t>
            </a:r>
            <a:r>
              <a:rPr lang="ko-KR" altLang="en-US" sz="1200" b="0" dirty="0">
                <a:solidFill>
                  <a:srgbClr val="008000"/>
                </a:solidFill>
                <a:effectLst/>
              </a:rPr>
              <a:t>다시 전치하기</a:t>
            </a:r>
            <a:endParaRPr lang="ko-KR" altLang="en-US" sz="1200" b="0" dirty="0">
              <a:solidFill>
                <a:srgbClr val="000000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1200" b="0" dirty="0" err="1">
                <a:solidFill>
                  <a:srgbClr val="000000"/>
                </a:solidFill>
                <a:effectLst/>
                <a:latin typeface="+mj-lt"/>
              </a:rPr>
              <a:t>df.loc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+mj-lt"/>
              </a:rPr>
              <a:t>bill_length_mm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+mj-lt"/>
              </a:rPr>
              <a:t>]&gt;</a:t>
            </a:r>
            <a:r>
              <a:rPr lang="en-US" altLang="ko-KR" sz="1200" b="0" dirty="0">
                <a:solidFill>
                  <a:srgbClr val="098156"/>
                </a:solidFill>
                <a:effectLst/>
                <a:latin typeface="+mj-lt"/>
              </a:rPr>
              <a:t>39.3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+mj-lt"/>
              </a:rPr>
              <a:t>, [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+mj-lt"/>
              </a:rPr>
              <a:t>body_mass_g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+mj-lt"/>
              </a:rPr>
              <a:t>]]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C113138-2551-DF0D-3CDA-749CB2A28B19}"/>
              </a:ext>
            </a:extLst>
          </p:cNvPr>
          <p:cNvCxnSpPr>
            <a:cxnSpLocks/>
          </p:cNvCxnSpPr>
          <p:nvPr/>
        </p:nvCxnSpPr>
        <p:spPr>
          <a:xfrm>
            <a:off x="9668492" y="3333535"/>
            <a:ext cx="173769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108E548-6114-E357-A875-BB0B7C3E5AE1}"/>
              </a:ext>
            </a:extLst>
          </p:cNvPr>
          <p:cNvCxnSpPr>
            <a:cxnSpLocks/>
          </p:cNvCxnSpPr>
          <p:nvPr/>
        </p:nvCxnSpPr>
        <p:spPr>
          <a:xfrm>
            <a:off x="9668492" y="3501135"/>
            <a:ext cx="173769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10FBF47-D253-3F01-F356-99D70BBABCE1}"/>
              </a:ext>
            </a:extLst>
          </p:cNvPr>
          <p:cNvCxnSpPr>
            <a:cxnSpLocks/>
          </p:cNvCxnSpPr>
          <p:nvPr/>
        </p:nvCxnSpPr>
        <p:spPr>
          <a:xfrm>
            <a:off x="9668492" y="4704462"/>
            <a:ext cx="173769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DAAC8B9-F4B3-A5B4-BE39-883694053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53" y="3026713"/>
            <a:ext cx="2796520" cy="259189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99D358-9891-DEFA-FD1E-23EB9272EDC6}"/>
              </a:ext>
            </a:extLst>
          </p:cNvPr>
          <p:cNvSpPr/>
          <p:nvPr/>
        </p:nvSpPr>
        <p:spPr>
          <a:xfrm>
            <a:off x="11406188" y="4643615"/>
            <a:ext cx="318037" cy="154642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A9F705-1798-47DC-6F5A-12E1FE6CE600}"/>
              </a:ext>
            </a:extLst>
          </p:cNvPr>
          <p:cNvSpPr/>
          <p:nvPr/>
        </p:nvSpPr>
        <p:spPr>
          <a:xfrm>
            <a:off x="11417226" y="3429000"/>
            <a:ext cx="318037" cy="154642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B9C7BE-0757-CA86-A0E7-EB546340B78F}"/>
              </a:ext>
            </a:extLst>
          </p:cNvPr>
          <p:cNvSpPr/>
          <p:nvPr/>
        </p:nvSpPr>
        <p:spPr>
          <a:xfrm>
            <a:off x="11417226" y="3256214"/>
            <a:ext cx="318037" cy="154642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394081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297353" y="1123810"/>
            <a:ext cx="7324435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8F541-F12E-30E0-7861-84A8434D1CF2}"/>
              </a:ext>
            </a:extLst>
          </p:cNvPr>
          <p:cNvSpPr txBox="1"/>
          <p:nvPr/>
        </p:nvSpPr>
        <p:spPr>
          <a:xfrm>
            <a:off x="-459233" y="1328325"/>
            <a:ext cx="8837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.loc[</a:t>
            </a:r>
            <a:r>
              <a:rPr lang="en-US" altLang="ko-KR" sz="3200" dirty="0" err="1">
                <a:solidFill>
                  <a:srgbClr val="000000"/>
                </a:solidFill>
              </a:rPr>
              <a:t>df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‘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컬럼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1’</a:t>
            </a:r>
            <a:r>
              <a:rPr lang="en-US" altLang="ko-KR" sz="3200" b="0" dirty="0">
                <a:effectLst/>
              </a:rPr>
              <a:t>] 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== ‘text’</a:t>
            </a:r>
            <a:r>
              <a:rPr lang="en-US" altLang="ko-KR" sz="3200" dirty="0">
                <a:solidFill>
                  <a:srgbClr val="000000"/>
                </a:solidFill>
              </a:rPr>
              <a:t>]</a:t>
            </a:r>
            <a:endParaRPr lang="en-US" altLang="ko-KR" sz="32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7243-E266-99AC-7695-D9085A1769F5}"/>
              </a:ext>
            </a:extLst>
          </p:cNvPr>
          <p:cNvSpPr txBox="1"/>
          <p:nvPr/>
        </p:nvSpPr>
        <p:spPr>
          <a:xfrm>
            <a:off x="398233" y="2239074"/>
            <a:ext cx="712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‘</a:t>
            </a:r>
            <a:r>
              <a:rPr lang="en-US" altLang="ko-KR" sz="2400" dirty="0">
                <a:solidFill>
                  <a:srgbClr val="A31515"/>
                </a:solidFill>
              </a:rPr>
              <a:t>sex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’</a:t>
            </a:r>
            <a:r>
              <a:rPr lang="en-US" altLang="ko-KR" sz="2400" b="0" dirty="0">
                <a:effectLst/>
              </a:rPr>
              <a:t>]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 == ‘Female’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0B9B8F-F140-BFB6-D297-E1FC22F5A5DF}"/>
              </a:ext>
            </a:extLst>
          </p:cNvPr>
          <p:cNvSpPr txBox="1">
            <a:spLocks/>
          </p:cNvSpPr>
          <p:nvPr/>
        </p:nvSpPr>
        <p:spPr>
          <a:xfrm>
            <a:off x="7878651" y="378826"/>
            <a:ext cx="5865091" cy="3011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pandas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pd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AF00DB"/>
                </a:solidFill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</a:rPr>
              <a:t> seaborn </a:t>
            </a:r>
            <a:r>
              <a:rPr lang="en-US" altLang="ko-KR" sz="1800" dirty="0">
                <a:solidFill>
                  <a:srgbClr val="AF00DB"/>
                </a:solidFill>
              </a:rPr>
              <a:t>as</a:t>
            </a:r>
            <a:r>
              <a:rPr lang="en-US" altLang="ko-KR" sz="1800" dirty="0">
                <a:solidFill>
                  <a:srgbClr val="000000"/>
                </a:solidFill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</a:rPr>
              <a:t>sns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ko-KR" sz="1800" dirty="0">
                <a:solidFill>
                  <a:srgbClr val="000000"/>
                </a:solidFill>
              </a:rPr>
            </a:b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sns.load_dataset</a:t>
            </a:r>
            <a:r>
              <a:rPr lang="en-US" altLang="ko-KR" sz="1800" dirty="0">
                <a:solidFill>
                  <a:srgbClr val="000000"/>
                </a:solidFill>
              </a:rPr>
              <a:t>(</a:t>
            </a:r>
            <a:r>
              <a:rPr lang="en-US" altLang="ko-KR" sz="1800" dirty="0">
                <a:solidFill>
                  <a:srgbClr val="A31515"/>
                </a:solidFill>
              </a:rPr>
              <a:t>'penguins'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</a:rPr>
              <a:t>df</a:t>
            </a:r>
            <a:r>
              <a:rPr lang="en-US" altLang="ko-KR" sz="1800" dirty="0">
                <a:solidFill>
                  <a:srgbClr val="000000"/>
                </a:solidFill>
              </a:rPr>
              <a:t>[:</a:t>
            </a:r>
            <a:r>
              <a:rPr lang="en-US" altLang="ko-KR" sz="1800" dirty="0">
                <a:solidFill>
                  <a:srgbClr val="098156"/>
                </a:solidFill>
              </a:rPr>
              <a:t>11</a:t>
            </a:r>
            <a:r>
              <a:rPr lang="en-US" altLang="ko-KR" sz="1800" dirty="0">
                <a:solidFill>
                  <a:srgbClr val="000000"/>
                </a:solidFill>
              </a:rPr>
              <a:t>].transpose()</a:t>
            </a:r>
          </a:p>
          <a:p>
            <a:pPr marL="0" indent="0">
              <a:buNone/>
            </a:pPr>
            <a:r>
              <a:rPr lang="en-US" altLang="ko-KR" sz="1800" dirty="0" err="1">
                <a:solidFill>
                  <a:srgbClr val="000000"/>
                </a:solidFill>
              </a:rPr>
              <a:t>d</a:t>
            </a:r>
            <a:r>
              <a:rPr lang="en-US" altLang="ko-KR" sz="1800" b="0" dirty="0" err="1">
                <a:solidFill>
                  <a:srgbClr val="000000"/>
                </a:solidFill>
                <a:effectLst/>
              </a:rPr>
              <a:t>f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 =</a:t>
            </a:r>
            <a:r>
              <a:rPr lang="ko-KR" altLang="en-US" sz="1800" dirty="0">
                <a:solidFill>
                  <a:srgbClr val="000000"/>
                </a:solidFill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</a:rPr>
              <a:t>df.T</a:t>
            </a:r>
            <a:r>
              <a:rPr lang="en-US" altLang="ko-KR" sz="1800" dirty="0">
                <a:solidFill>
                  <a:srgbClr val="000000"/>
                </a:solidFill>
              </a:rPr>
              <a:t>  </a:t>
            </a:r>
            <a:r>
              <a:rPr lang="en-US" altLang="ko-KR" sz="1800" b="0" dirty="0">
                <a:solidFill>
                  <a:srgbClr val="008000"/>
                </a:solidFill>
                <a:effectLst/>
              </a:rPr>
              <a:t># </a:t>
            </a:r>
            <a:r>
              <a:rPr lang="ko-KR" altLang="en-US" sz="1800" b="0" dirty="0">
                <a:solidFill>
                  <a:srgbClr val="008000"/>
                </a:solidFill>
                <a:effectLst/>
              </a:rPr>
              <a:t>다시 전치하기</a:t>
            </a:r>
            <a:endParaRPr lang="ko-KR" altLang="en-US" sz="1800" b="0" dirty="0">
              <a:solidFill>
                <a:srgbClr val="000000"/>
              </a:solidFill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sz="1800" b="0" dirty="0" err="1">
                <a:solidFill>
                  <a:srgbClr val="000000"/>
                </a:solidFill>
                <a:effectLst/>
              </a:rPr>
              <a:t>df.loc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8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1800" b="0" dirty="0">
                <a:solidFill>
                  <a:srgbClr val="A31515"/>
                </a:solidFill>
                <a:effectLst/>
              </a:rPr>
              <a:t>‘</a:t>
            </a:r>
            <a:r>
              <a:rPr lang="en-US" altLang="ko-KR" sz="1800" dirty="0">
                <a:solidFill>
                  <a:srgbClr val="A31515"/>
                </a:solidFill>
              </a:rPr>
              <a:t>sex</a:t>
            </a:r>
            <a:r>
              <a:rPr lang="en-US" altLang="ko-KR" sz="1800" b="0" dirty="0">
                <a:solidFill>
                  <a:srgbClr val="A31515"/>
                </a:solidFill>
                <a:effectLst/>
              </a:rPr>
              <a:t>’</a:t>
            </a:r>
            <a:r>
              <a:rPr lang="en-US" altLang="ko-KR" sz="1800" b="0" dirty="0">
                <a:effectLst/>
              </a:rPr>
              <a:t>]</a:t>
            </a:r>
            <a:r>
              <a:rPr lang="en-US" altLang="ko-KR" sz="1800" b="0" dirty="0">
                <a:solidFill>
                  <a:srgbClr val="A31515"/>
                </a:solidFill>
                <a:effectLst/>
              </a:rPr>
              <a:t> == ‘Female’</a:t>
            </a:r>
            <a:r>
              <a:rPr lang="en-US" altLang="ko-KR" sz="1800" b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컬럼 기준으로 인덱싱하기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389343" y="2239074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1C0B4C2-B848-81E9-1527-F9EDEAEB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348" y="3821359"/>
            <a:ext cx="4102992" cy="2145331"/>
          </a:xfrm>
          <a:prstGeom prst="rect">
            <a:avLst/>
          </a:prstGeom>
        </p:spPr>
      </p:pic>
      <p:pic>
        <p:nvPicPr>
          <p:cNvPr id="22" name="그래픽 21" descr="확인 표시 단색으로 채워진">
            <a:extLst>
              <a:ext uri="{FF2B5EF4-FFF2-40B4-BE49-F238E27FC236}">
                <a16:creationId xmlns:a16="http://schemas.microsoft.com/office/drawing/2014/main" id="{FDB2BF49-9E84-C81B-8D5E-EC361DE8C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0208" y="4215363"/>
            <a:ext cx="154644" cy="154644"/>
          </a:xfrm>
          <a:prstGeom prst="rect">
            <a:avLst/>
          </a:prstGeom>
        </p:spPr>
      </p:pic>
      <p:pic>
        <p:nvPicPr>
          <p:cNvPr id="23" name="그래픽 22" descr="확인 표시 단색으로 채워진">
            <a:extLst>
              <a:ext uri="{FF2B5EF4-FFF2-40B4-BE49-F238E27FC236}">
                <a16:creationId xmlns:a16="http://schemas.microsoft.com/office/drawing/2014/main" id="{847592B8-DE36-9055-7EA3-B9B22283E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2630" y="4370007"/>
            <a:ext cx="154644" cy="154644"/>
          </a:xfrm>
          <a:prstGeom prst="rect">
            <a:avLst/>
          </a:prstGeom>
        </p:spPr>
      </p:pic>
      <p:pic>
        <p:nvPicPr>
          <p:cNvPr id="24" name="그래픽 23" descr="확인 표시 단색으로 채워진">
            <a:extLst>
              <a:ext uri="{FF2B5EF4-FFF2-40B4-BE49-F238E27FC236}">
                <a16:creationId xmlns:a16="http://schemas.microsoft.com/office/drawing/2014/main" id="{73D4FF69-A97C-15C2-87B2-2D339D3F6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2630" y="4723705"/>
            <a:ext cx="154644" cy="1546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8A389A-AE84-A96B-D971-8534C65AA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48" y="3046619"/>
            <a:ext cx="7029811" cy="15494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FAC8A7-FAE9-5CAA-B472-A329EBD70E01}"/>
              </a:ext>
            </a:extLst>
          </p:cNvPr>
          <p:cNvSpPr/>
          <p:nvPr/>
        </p:nvSpPr>
        <p:spPr>
          <a:xfrm>
            <a:off x="6658151" y="3079531"/>
            <a:ext cx="670517" cy="151656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pic>
        <p:nvPicPr>
          <p:cNvPr id="8" name="그래픽 7" descr="확인 표시 단색으로 채워진">
            <a:extLst>
              <a:ext uri="{FF2B5EF4-FFF2-40B4-BE49-F238E27FC236}">
                <a16:creationId xmlns:a16="http://schemas.microsoft.com/office/drawing/2014/main" id="{4E2807A9-A4B4-AE96-F570-7DB6FD715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2630" y="5091026"/>
            <a:ext cx="154644" cy="1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6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28689-5F0F-0CFA-F8B2-0ABD8059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8" y="16270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2.6.1 </a:t>
            </a:r>
            <a:br>
              <a:rPr lang="en-US" altLang="ko-KR" dirty="0"/>
            </a:br>
            <a:r>
              <a:rPr lang="ko-KR" altLang="en-US" dirty="0"/>
              <a:t>값 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5F5B6-D3BA-1956-DB72-C6DC92375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8" y="3461775"/>
            <a:ext cx="3438527" cy="5736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400" dirty="0"/>
              <a:t>주가를 조작해보자</a:t>
            </a:r>
            <a:r>
              <a:rPr lang="en-US" altLang="ko-KR" sz="2400" dirty="0"/>
              <a:t>(?)</a:t>
            </a:r>
            <a:endParaRPr lang="ko-KR" altLang="en-US" sz="24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C6A475A-7921-471B-3540-337728AA5842}"/>
              </a:ext>
            </a:extLst>
          </p:cNvPr>
          <p:cNvCxnSpPr>
            <a:cxnSpLocks/>
          </p:cNvCxnSpPr>
          <p:nvPr/>
        </p:nvCxnSpPr>
        <p:spPr>
          <a:xfrm>
            <a:off x="136238" y="3109380"/>
            <a:ext cx="3142671" cy="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998B8929-7DAF-6F41-362E-889E1C9B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1012914"/>
            <a:ext cx="8667750" cy="502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297353" y="1123810"/>
            <a:ext cx="6552551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8F541-F12E-30E0-7861-84A8434D1CF2}"/>
              </a:ext>
            </a:extLst>
          </p:cNvPr>
          <p:cNvSpPr txBox="1"/>
          <p:nvPr/>
        </p:nvSpPr>
        <p:spPr>
          <a:xfrm>
            <a:off x="221152" y="1317264"/>
            <a:ext cx="6628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.loc[[</a:t>
            </a:r>
            <a:r>
              <a:rPr lang="ko-KR" altLang="en-US" sz="3200" b="0" dirty="0">
                <a:solidFill>
                  <a:srgbClr val="000000"/>
                </a:solidFill>
                <a:effectLst/>
              </a:rPr>
              <a:t>인덱스</a:t>
            </a:r>
            <a:r>
              <a:rPr lang="en-US" altLang="ko-KR" sz="3200" b="0" dirty="0">
                <a:effectLst/>
              </a:rPr>
              <a:t>] 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= </a:t>
            </a:r>
            <a:r>
              <a:rPr lang="en-US" altLang="ko-KR" sz="3200" dirty="0">
                <a:solidFill>
                  <a:srgbClr val="A31515"/>
                </a:solidFill>
                <a:latin typeface="+mj-lt"/>
              </a:rPr>
              <a:t>‘</a:t>
            </a:r>
            <a:r>
              <a:rPr lang="ko-KR" altLang="en-US" sz="3200" dirty="0">
                <a:solidFill>
                  <a:srgbClr val="A31515"/>
                </a:solidFill>
                <a:latin typeface="+mj-lt"/>
              </a:rPr>
              <a:t>컬럼</a:t>
            </a:r>
            <a:r>
              <a:rPr lang="en-US" altLang="ko-KR" sz="3200" dirty="0">
                <a:solidFill>
                  <a:srgbClr val="A31515"/>
                </a:solidFill>
                <a:latin typeface="+mj-lt"/>
              </a:rPr>
              <a:t>’</a:t>
            </a:r>
            <a:r>
              <a:rPr lang="en-US" altLang="ko-KR" sz="3200" dirty="0">
                <a:latin typeface="+mj-lt"/>
              </a:rPr>
              <a:t>] = 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7243-E266-99AC-7695-D9085A1769F5}"/>
              </a:ext>
            </a:extLst>
          </p:cNvPr>
          <p:cNvSpPr txBox="1"/>
          <p:nvPr/>
        </p:nvSpPr>
        <p:spPr>
          <a:xfrm>
            <a:off x="398233" y="2239074"/>
            <a:ext cx="712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  <a:latin typeface="+mj-lt"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[[</a:t>
            </a:r>
            <a:r>
              <a:rPr lang="en-US" altLang="ko-KR" sz="2400" b="0" dirty="0">
                <a:solidFill>
                  <a:srgbClr val="098156"/>
                </a:solidFill>
                <a:effectLst/>
                <a:latin typeface="+mj-lt"/>
              </a:rPr>
              <a:t>3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altLang="ko-KR" sz="2400" b="0" dirty="0">
                <a:solidFill>
                  <a:srgbClr val="098156"/>
                </a:solidFill>
                <a:effectLst/>
                <a:latin typeface="+mj-lt"/>
              </a:rPr>
              <a:t>6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altLang="ko-KR" sz="2400" b="0" dirty="0">
                <a:solidFill>
                  <a:srgbClr val="098156"/>
                </a:solidFill>
                <a:effectLst/>
                <a:latin typeface="+mj-lt"/>
              </a:rPr>
              <a:t>8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], 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2400" b="0" dirty="0">
                <a:solidFill>
                  <a:srgbClr val="A31515"/>
                </a:solidFill>
                <a:effectLst/>
                <a:latin typeface="+mj-lt"/>
              </a:rPr>
              <a:t>현재가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]=</a:t>
            </a:r>
            <a:r>
              <a:rPr lang="en-US" altLang="ko-KR" sz="2400" b="0" dirty="0">
                <a:solidFill>
                  <a:srgbClr val="098156"/>
                </a:solidFill>
                <a:effectLst/>
                <a:latin typeface="+mj-lt"/>
              </a:rPr>
              <a:t>999</a:t>
            </a:r>
            <a:endParaRPr lang="ko-KR" altLang="en-US" sz="2400" b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0B9B8F-F140-BFB6-D297-E1FC22F5A5DF}"/>
              </a:ext>
            </a:extLst>
          </p:cNvPr>
          <p:cNvSpPr txBox="1">
            <a:spLocks/>
          </p:cNvSpPr>
          <p:nvPr/>
        </p:nvSpPr>
        <p:spPr>
          <a:xfrm>
            <a:off x="328042" y="2830954"/>
            <a:ext cx="5865091" cy="3897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AF00DB"/>
                </a:solidFill>
                <a:effectLst/>
                <a:latin typeface="+mj-lt"/>
              </a:rPr>
              <a:t>import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pandas </a:t>
            </a:r>
            <a:r>
              <a:rPr lang="en-US" altLang="ko-KR" sz="1800" b="0" dirty="0">
                <a:solidFill>
                  <a:srgbClr val="AF00DB"/>
                </a:solidFill>
                <a:effectLst/>
                <a:latin typeface="+mj-lt"/>
              </a:rPr>
              <a:t>as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pd</a:t>
            </a:r>
          </a:p>
          <a:p>
            <a:pPr marL="0" indent="0">
              <a:buNone/>
            </a:pPr>
            <a:b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pd.read_csv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'sise.csv'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)</a:t>
            </a:r>
          </a:p>
          <a:p>
            <a:pPr marL="0" indent="0">
              <a:buNone/>
            </a:pP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[:</a:t>
            </a:r>
            <a:r>
              <a:rPr lang="en-US" altLang="ko-KR" sz="1800" b="0" dirty="0">
                <a:solidFill>
                  <a:srgbClr val="098156"/>
                </a:solidFill>
                <a:effectLst/>
                <a:latin typeface="+mj-lt"/>
              </a:rPr>
              <a:t>11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].transpose()</a:t>
            </a:r>
          </a:p>
          <a:p>
            <a:pPr marL="0" indent="0">
              <a:buNone/>
            </a:pPr>
            <a:b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df.T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1800" b="0" dirty="0">
                <a:solidFill>
                  <a:srgbClr val="008000"/>
                </a:solidFill>
                <a:effectLst/>
                <a:latin typeface="+mj-lt"/>
              </a:rPr>
              <a:t># </a:t>
            </a:r>
            <a:r>
              <a:rPr lang="ko-KR" altLang="en-US" sz="1800" b="0" dirty="0">
                <a:solidFill>
                  <a:srgbClr val="008000"/>
                </a:solidFill>
                <a:effectLst/>
                <a:latin typeface="+mj-lt"/>
              </a:rPr>
              <a:t>다시 전치하기</a:t>
            </a:r>
            <a:endParaRPr lang="ko-KR" altLang="en-US" sz="1800" b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buNone/>
            </a:pPr>
            <a:br>
              <a:rPr lang="ko-KR" altLang="en-US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df.drop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([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시가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고가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,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저가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], axis=</a:t>
            </a:r>
            <a:r>
              <a:rPr lang="en-US" altLang="ko-KR" sz="1800" b="0" dirty="0">
                <a:solidFill>
                  <a:srgbClr val="098156"/>
                </a:solidFill>
                <a:effectLst/>
                <a:latin typeface="+mj-lt"/>
              </a:rPr>
              <a:t>1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)</a:t>
            </a:r>
          </a:p>
          <a:p>
            <a:pPr marL="0" indent="0">
              <a:buNone/>
            </a:pPr>
            <a:b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df.loc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[[</a:t>
            </a:r>
            <a:r>
              <a:rPr lang="en-US" altLang="ko-KR" sz="1800" b="0" dirty="0">
                <a:solidFill>
                  <a:srgbClr val="098156"/>
                </a:solidFill>
                <a:effectLst/>
                <a:latin typeface="+mj-lt"/>
              </a:rPr>
              <a:t>3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altLang="ko-KR" sz="1800" b="0" dirty="0">
                <a:solidFill>
                  <a:srgbClr val="098156"/>
                </a:solidFill>
                <a:effectLst/>
                <a:latin typeface="+mj-lt"/>
              </a:rPr>
              <a:t>6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altLang="ko-KR" sz="1800" b="0" dirty="0">
                <a:solidFill>
                  <a:srgbClr val="098156"/>
                </a:solidFill>
                <a:effectLst/>
                <a:latin typeface="+mj-lt"/>
              </a:rPr>
              <a:t>8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],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현재가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]=</a:t>
            </a:r>
            <a:r>
              <a:rPr lang="en-US" altLang="ko-KR" sz="1800" b="0" dirty="0">
                <a:solidFill>
                  <a:srgbClr val="098156"/>
                </a:solidFill>
                <a:effectLst/>
                <a:latin typeface="+mj-lt"/>
              </a:rPr>
              <a:t>999</a:t>
            </a:r>
            <a:endParaRPr lang="ko-KR" altLang="en-US" sz="1800" b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buNone/>
            </a:pPr>
            <a:br>
              <a:rPr lang="ko-KR" altLang="en-US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endParaRPr lang="en-US" altLang="ko-KR" sz="1800" b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endParaRPr lang="ko-KR" altLang="en-US" sz="1800" dirty="0">
              <a:latin typeface="+mj-lt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값 변경하기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주가를 조작해보자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389343" y="2239074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46EC583-FAED-0A5E-2CE7-5BD0DDF91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598" y="1123810"/>
            <a:ext cx="5240567" cy="439136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3CE332-43DC-2CAC-888D-372823BB203D}"/>
              </a:ext>
            </a:extLst>
          </p:cNvPr>
          <p:cNvSpPr/>
          <p:nvPr/>
        </p:nvSpPr>
        <p:spPr>
          <a:xfrm>
            <a:off x="9390319" y="2594550"/>
            <a:ext cx="670517" cy="44392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D51DC8-8D29-81F3-3E48-015DAC7547A9}"/>
              </a:ext>
            </a:extLst>
          </p:cNvPr>
          <p:cNvSpPr/>
          <p:nvPr/>
        </p:nvSpPr>
        <p:spPr>
          <a:xfrm>
            <a:off x="9390318" y="3597563"/>
            <a:ext cx="670517" cy="44392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2F080B-55B6-7C95-3D16-DCA6B32C499B}"/>
              </a:ext>
            </a:extLst>
          </p:cNvPr>
          <p:cNvSpPr/>
          <p:nvPr/>
        </p:nvSpPr>
        <p:spPr>
          <a:xfrm>
            <a:off x="9402231" y="4335979"/>
            <a:ext cx="670517" cy="44392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396675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6F4C1D-3E78-CFB6-05D8-231DA6E9EC91}"/>
              </a:ext>
            </a:extLst>
          </p:cNvPr>
          <p:cNvSpPr txBox="1"/>
          <p:nvPr/>
        </p:nvSpPr>
        <p:spPr>
          <a:xfrm>
            <a:off x="348823" y="303676"/>
            <a:ext cx="2699904" cy="33855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rgbClr val="262626"/>
                </a:solidFill>
                <a:latin typeface="Malgun Gothic"/>
                <a:ea typeface="+mn-lt"/>
              </a:rPr>
              <a:t>2.3.1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</a:t>
            </a:r>
            <a:r>
              <a:rPr lang="ko-KR" sz="1600" b="1">
                <a:solidFill>
                  <a:srgbClr val="262626"/>
                </a:solidFill>
                <a:latin typeface="Malgun Gothic"/>
                <a:ea typeface="Malgun Gothic"/>
              </a:rPr>
              <a:t>데이터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</a:rPr>
              <a:t> 로드</a:t>
            </a:r>
            <a:endParaRPr lang="ko-KR" altLang="en-US" sz="1600">
              <a:solidFill>
                <a:srgbClr val="262626"/>
              </a:solidFill>
              <a:latin typeface="Malgun Gothic"/>
              <a:ea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E75AF-AC03-010F-3014-92F24F4D3F68}"/>
              </a:ext>
            </a:extLst>
          </p:cNvPr>
          <p:cNvSpPr/>
          <p:nvPr/>
        </p:nvSpPr>
        <p:spPr>
          <a:xfrm>
            <a:off x="-2166" y="2164"/>
            <a:ext cx="352288" cy="3186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27A1B-FCC2-60C0-EC58-7CD6AC080C04}"/>
              </a:ext>
            </a:extLst>
          </p:cNvPr>
          <p:cNvSpPr txBox="1"/>
          <p:nvPr/>
        </p:nvSpPr>
        <p:spPr>
          <a:xfrm>
            <a:off x="3187098" y="5911925"/>
            <a:ext cx="5839098" cy="400110"/>
          </a:xfrm>
          <a:prstGeom prst="rect">
            <a:avLst/>
          </a:prstGeom>
          <a:solidFill>
            <a:srgbClr val="F2726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b="1" err="1">
                <a:solidFill>
                  <a:srgbClr val="262626"/>
                </a:solidFill>
              </a:rPr>
              <a:t>비어있는</a:t>
            </a:r>
            <a:r>
              <a:rPr lang="en-US" altLang="ko-KR" sz="2000" b="1">
                <a:solidFill>
                  <a:srgbClr val="262626"/>
                </a:solidFill>
              </a:rPr>
              <a:t> </a:t>
            </a:r>
            <a:r>
              <a:rPr lang="en-US" altLang="ko-KR" sz="2000" b="1" err="1">
                <a:solidFill>
                  <a:srgbClr val="262626"/>
                </a:solidFill>
              </a:rPr>
              <a:t>컬럼</a:t>
            </a:r>
            <a:r>
              <a:rPr lang="en-US" altLang="ko-KR" sz="2000" b="1">
                <a:solidFill>
                  <a:srgbClr val="262626"/>
                </a:solidFill>
              </a:rPr>
              <a:t> </a:t>
            </a:r>
            <a:r>
              <a:rPr lang="en-US" altLang="ko-KR" sz="2000" b="1" err="1">
                <a:solidFill>
                  <a:srgbClr val="262626"/>
                </a:solidFill>
              </a:rPr>
              <a:t>만드는</a:t>
            </a:r>
            <a:r>
              <a:rPr lang="en-US" altLang="ko-KR" sz="2000" b="1">
                <a:solidFill>
                  <a:srgbClr val="262626"/>
                </a:solidFill>
              </a:rPr>
              <a:t> </a:t>
            </a:r>
            <a:r>
              <a:rPr lang="en-US" altLang="ko-KR" sz="2000" b="1" err="1">
                <a:solidFill>
                  <a:srgbClr val="262626"/>
                </a:solidFill>
              </a:rPr>
              <a:t>거는</a:t>
            </a:r>
            <a:r>
              <a:rPr lang="en-US" altLang="ko-KR" sz="2000" b="1">
                <a:solidFill>
                  <a:srgbClr val="262626"/>
                </a:solidFill>
              </a:rPr>
              <a:t> 3장 </a:t>
            </a:r>
            <a:r>
              <a:rPr lang="en-US" altLang="ko-KR" sz="2000" b="1" err="1">
                <a:solidFill>
                  <a:srgbClr val="262626"/>
                </a:solidFill>
              </a:rPr>
              <a:t>파트에서</a:t>
            </a:r>
            <a:r>
              <a:rPr lang="en-US" altLang="ko-KR" sz="2000" b="1">
                <a:solidFill>
                  <a:srgbClr val="262626"/>
                </a:solidFill>
              </a:rPr>
              <a:t>...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FCB6EB-7BEF-819F-7994-2B1490BA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9" y="1301123"/>
            <a:ext cx="9980022" cy="45881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B539C-ACA8-1857-5C6A-61C5E786F1E0}"/>
              </a:ext>
            </a:extLst>
          </p:cNvPr>
          <p:cNvSpPr txBox="1"/>
          <p:nvPr/>
        </p:nvSpPr>
        <p:spPr>
          <a:xfrm>
            <a:off x="8598698" y="1715539"/>
            <a:ext cx="2690950" cy="307777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 b="1" err="1">
                <a:solidFill>
                  <a:srgbClr val="262626"/>
                </a:solidFill>
              </a:rPr>
              <a:t>로드할</a:t>
            </a:r>
            <a:r>
              <a:rPr lang="en-US" altLang="ko-KR" sz="1400" b="1">
                <a:solidFill>
                  <a:srgbClr val="262626"/>
                </a:solidFill>
              </a:rPr>
              <a:t> 때 </a:t>
            </a:r>
            <a:r>
              <a:rPr lang="en-US" altLang="ko-KR" sz="1400" b="1" err="1">
                <a:solidFill>
                  <a:srgbClr val="262626"/>
                </a:solidFill>
              </a:rPr>
              <a:t>컬럼명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바로</a:t>
            </a:r>
            <a:r>
              <a:rPr lang="en-US" altLang="ko-KR" sz="1400" b="1">
                <a:solidFill>
                  <a:srgbClr val="262626"/>
                </a:solidFill>
              </a:rPr>
              <a:t> </a:t>
            </a:r>
            <a:r>
              <a:rPr lang="en-US" altLang="ko-KR" sz="1400" b="1" err="1">
                <a:solidFill>
                  <a:srgbClr val="262626"/>
                </a:solidFill>
              </a:rPr>
              <a:t>지정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7190B1-E046-B370-4102-9034B3EB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337" y="2389518"/>
            <a:ext cx="5817325" cy="328074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FF16ED7-8BD6-04D3-A26C-AB5A34DA0D76}"/>
              </a:ext>
            </a:extLst>
          </p:cNvPr>
          <p:cNvSpPr/>
          <p:nvPr/>
        </p:nvSpPr>
        <p:spPr>
          <a:xfrm>
            <a:off x="10491505" y="5158840"/>
            <a:ext cx="2155370" cy="2220684"/>
          </a:xfrm>
          <a:prstGeom prst="ellipse">
            <a:avLst/>
          </a:prstGeom>
          <a:solidFill>
            <a:srgbClr val="F27261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09AEE57-EE06-BCDA-40EB-EC126034C740}"/>
              </a:ext>
            </a:extLst>
          </p:cNvPr>
          <p:cNvSpPr/>
          <p:nvPr/>
        </p:nvSpPr>
        <p:spPr>
          <a:xfrm>
            <a:off x="11347456" y="4696377"/>
            <a:ext cx="1567542" cy="1615439"/>
          </a:xfrm>
          <a:prstGeom prst="ellipse">
            <a:avLst/>
          </a:prstGeom>
          <a:solidFill>
            <a:srgbClr val="65B7E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0650B-1F0D-4FE4-9077-BF6AE4E3C2CC}"/>
              </a:ext>
            </a:extLst>
          </p:cNvPr>
          <p:cNvSpPr txBox="1"/>
          <p:nvPr/>
        </p:nvSpPr>
        <p:spPr>
          <a:xfrm>
            <a:off x="347541" y="638239"/>
            <a:ext cx="1629041" cy="312131"/>
          </a:xfrm>
          <a:prstGeom prst="rect">
            <a:avLst/>
          </a:prstGeom>
          <a:solidFill>
            <a:srgbClr val="FFAB2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 err="1">
                <a:solidFill>
                  <a:srgbClr val="262626"/>
                </a:solidFill>
              </a:rPr>
              <a:t>컬럼명</a:t>
            </a:r>
            <a:r>
              <a:rPr lang="en-US" altLang="ko-KR" sz="1400" b="1" dirty="0">
                <a:solidFill>
                  <a:srgbClr val="262626"/>
                </a:solidFill>
              </a:rPr>
              <a:t> </a:t>
            </a:r>
            <a:r>
              <a:rPr lang="en-US" altLang="ko-KR" sz="1400" b="1" dirty="0" err="1">
                <a:solidFill>
                  <a:srgbClr val="262626"/>
                </a:solidFill>
              </a:rPr>
              <a:t>지정하기</a:t>
            </a:r>
            <a:endParaRPr lang="en-US" altLang="ko-KR" sz="1400" b="1" dirty="0">
              <a:solidFill>
                <a:srgbClr val="262626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183F8F-F9B9-2900-4833-FDF940D46C89}"/>
              </a:ext>
            </a:extLst>
          </p:cNvPr>
          <p:cNvSpPr/>
          <p:nvPr/>
        </p:nvSpPr>
        <p:spPr>
          <a:xfrm>
            <a:off x="-2166" y="2164"/>
            <a:ext cx="356642" cy="3317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="1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3664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297353" y="1123810"/>
            <a:ext cx="6552551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8F541-F12E-30E0-7861-84A8434D1CF2}"/>
              </a:ext>
            </a:extLst>
          </p:cNvPr>
          <p:cNvSpPr txBox="1"/>
          <p:nvPr/>
        </p:nvSpPr>
        <p:spPr>
          <a:xfrm>
            <a:off x="221152" y="1317264"/>
            <a:ext cx="6628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.loc[[</a:t>
            </a:r>
            <a:r>
              <a:rPr lang="en-US" altLang="ko-KR" sz="3200" dirty="0">
                <a:solidFill>
                  <a:srgbClr val="000000"/>
                </a:solidFill>
              </a:rPr>
              <a:t>:</a:t>
            </a:r>
            <a:r>
              <a:rPr lang="en-US" altLang="ko-KR" sz="3200" b="0" dirty="0">
                <a:effectLst/>
              </a:rPr>
              <a:t>] 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= </a:t>
            </a:r>
            <a:r>
              <a:rPr lang="en-US" altLang="ko-KR" sz="3200" dirty="0">
                <a:solidFill>
                  <a:srgbClr val="A31515"/>
                </a:solidFill>
                <a:latin typeface="+mj-lt"/>
              </a:rPr>
              <a:t>‘</a:t>
            </a:r>
            <a:r>
              <a:rPr lang="ko-KR" altLang="en-US" sz="3200" dirty="0">
                <a:solidFill>
                  <a:srgbClr val="A31515"/>
                </a:solidFill>
                <a:latin typeface="+mj-lt"/>
              </a:rPr>
              <a:t>컬럼</a:t>
            </a:r>
            <a:r>
              <a:rPr lang="en-US" altLang="ko-KR" sz="3200" dirty="0">
                <a:solidFill>
                  <a:srgbClr val="A31515"/>
                </a:solidFill>
                <a:latin typeface="+mj-lt"/>
              </a:rPr>
              <a:t>’</a:t>
            </a:r>
            <a:r>
              <a:rPr lang="en-US" altLang="ko-KR" sz="3200" dirty="0">
                <a:latin typeface="+mj-lt"/>
              </a:rPr>
              <a:t>] = 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7243-E266-99AC-7695-D9085A1769F5}"/>
              </a:ext>
            </a:extLst>
          </p:cNvPr>
          <p:cNvSpPr txBox="1"/>
          <p:nvPr/>
        </p:nvSpPr>
        <p:spPr>
          <a:xfrm>
            <a:off x="398233" y="2239074"/>
            <a:ext cx="712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  <a:latin typeface="+mj-lt"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[:, 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2400" b="0" dirty="0">
                <a:solidFill>
                  <a:srgbClr val="A31515"/>
                </a:solidFill>
                <a:effectLst/>
                <a:latin typeface="+mj-lt"/>
              </a:rPr>
              <a:t>현재가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’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] =</a:t>
            </a:r>
            <a:r>
              <a:rPr lang="en-US" altLang="ko-KR" sz="2400" dirty="0">
                <a:solidFill>
                  <a:srgbClr val="098156"/>
                </a:solidFill>
                <a:latin typeface="+mj-lt"/>
              </a:rPr>
              <a:t> 0</a:t>
            </a:r>
            <a:endParaRPr lang="ko-KR" altLang="en-US" sz="2400" b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0B9B8F-F140-BFB6-D297-E1FC22F5A5DF}"/>
              </a:ext>
            </a:extLst>
          </p:cNvPr>
          <p:cNvSpPr txBox="1">
            <a:spLocks/>
          </p:cNvSpPr>
          <p:nvPr/>
        </p:nvSpPr>
        <p:spPr>
          <a:xfrm>
            <a:off x="328042" y="2830954"/>
            <a:ext cx="5865091" cy="3897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AF00DB"/>
                </a:solidFill>
                <a:effectLst/>
                <a:latin typeface="+mj-lt"/>
              </a:rPr>
              <a:t>import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pandas </a:t>
            </a:r>
            <a:r>
              <a:rPr lang="en-US" altLang="ko-KR" sz="1800" b="0" dirty="0">
                <a:solidFill>
                  <a:srgbClr val="AF00DB"/>
                </a:solidFill>
                <a:effectLst/>
                <a:latin typeface="+mj-lt"/>
              </a:rPr>
              <a:t>as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pd</a:t>
            </a:r>
          </a:p>
          <a:p>
            <a:pPr marL="0" indent="0">
              <a:buNone/>
            </a:pPr>
            <a:b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pd.read_csv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'sise.csv'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)</a:t>
            </a:r>
          </a:p>
          <a:p>
            <a:pPr marL="0" indent="0">
              <a:buNone/>
            </a:pP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[:</a:t>
            </a:r>
            <a:r>
              <a:rPr lang="en-US" altLang="ko-KR" sz="1800" b="0" dirty="0">
                <a:solidFill>
                  <a:srgbClr val="098156"/>
                </a:solidFill>
                <a:effectLst/>
                <a:latin typeface="+mj-lt"/>
              </a:rPr>
              <a:t>11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].transpose()</a:t>
            </a:r>
          </a:p>
          <a:p>
            <a:pPr marL="0" indent="0">
              <a:buNone/>
            </a:pPr>
            <a:b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df.T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1800" b="0" dirty="0">
                <a:solidFill>
                  <a:srgbClr val="008000"/>
                </a:solidFill>
                <a:effectLst/>
                <a:latin typeface="+mj-lt"/>
              </a:rPr>
              <a:t># </a:t>
            </a:r>
            <a:r>
              <a:rPr lang="ko-KR" altLang="en-US" sz="1800" b="0" dirty="0">
                <a:solidFill>
                  <a:srgbClr val="008000"/>
                </a:solidFill>
                <a:effectLst/>
                <a:latin typeface="+mj-lt"/>
              </a:rPr>
              <a:t>다시 전치하기</a:t>
            </a:r>
            <a:endParaRPr lang="ko-KR" altLang="en-US" sz="1800" b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buNone/>
            </a:pPr>
            <a:br>
              <a:rPr lang="ko-KR" altLang="en-US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df.drop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([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시가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고가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,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저가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], axis=</a:t>
            </a:r>
            <a:r>
              <a:rPr lang="en-US" altLang="ko-KR" sz="1800" b="0" dirty="0">
                <a:solidFill>
                  <a:srgbClr val="098156"/>
                </a:solidFill>
                <a:effectLst/>
                <a:latin typeface="+mj-lt"/>
              </a:rPr>
              <a:t>1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)</a:t>
            </a:r>
          </a:p>
          <a:p>
            <a:pPr marL="0" indent="0">
              <a:buNone/>
            </a:pPr>
            <a:b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df.loc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[:,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현재가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’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] =</a:t>
            </a:r>
            <a:r>
              <a:rPr lang="en-US" altLang="ko-KR" sz="1800" dirty="0">
                <a:solidFill>
                  <a:srgbClr val="098156"/>
                </a:solidFill>
                <a:latin typeface="+mj-lt"/>
              </a:rPr>
              <a:t> 0</a:t>
            </a:r>
            <a:endParaRPr lang="ko-KR" altLang="en-US" sz="1800" b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buNone/>
            </a:pPr>
            <a:br>
              <a:rPr lang="ko-KR" altLang="en-US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endParaRPr lang="en-US" altLang="ko-KR" sz="1800" b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endParaRPr lang="ko-KR" altLang="en-US" sz="1800" dirty="0">
              <a:latin typeface="+mj-lt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값 </a:t>
            </a:r>
            <a:r>
              <a:rPr lang="ko-KR" altLang="en-US" sz="3200">
                <a:solidFill>
                  <a:schemeClr val="bg2">
                    <a:lumMod val="50000"/>
                  </a:schemeClr>
                </a:solidFill>
              </a:rPr>
              <a:t>변경하기 </a:t>
            </a:r>
            <a:r>
              <a:rPr lang="en-US" altLang="ko-KR" sz="320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ko-KR" altLang="en-US" sz="3200">
                <a:solidFill>
                  <a:schemeClr val="bg2">
                    <a:lumMod val="50000"/>
                  </a:schemeClr>
                </a:solidFill>
              </a:rPr>
              <a:t>주가를 조작해보자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389343" y="2239074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D605890-97A0-9E2D-1D23-260EC8233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739" y="1123810"/>
            <a:ext cx="5199261" cy="44707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818F3F-FEB3-9BF7-DE0A-7B52D864A480}"/>
              </a:ext>
            </a:extLst>
          </p:cNvPr>
          <p:cNvSpPr/>
          <p:nvPr/>
        </p:nvSpPr>
        <p:spPr>
          <a:xfrm>
            <a:off x="9363983" y="1123810"/>
            <a:ext cx="670517" cy="437211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48456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297353" y="1123810"/>
            <a:ext cx="6552551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8F541-F12E-30E0-7861-84A8434D1CF2}"/>
              </a:ext>
            </a:extLst>
          </p:cNvPr>
          <p:cNvSpPr txBox="1"/>
          <p:nvPr/>
        </p:nvSpPr>
        <p:spPr>
          <a:xfrm>
            <a:off x="221152" y="1317264"/>
            <a:ext cx="6628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.loc[</a:t>
            </a:r>
            <a:r>
              <a:rPr lang="en-US" altLang="ko-KR" sz="32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3200" dirty="0">
                <a:solidFill>
                  <a:srgbClr val="A31515"/>
                </a:solidFill>
                <a:latin typeface="+mj-lt"/>
              </a:rPr>
              <a:t>‘</a:t>
            </a:r>
            <a:r>
              <a:rPr lang="ko-KR" altLang="en-US" sz="3200" dirty="0">
                <a:solidFill>
                  <a:srgbClr val="A31515"/>
                </a:solidFill>
                <a:latin typeface="+mj-lt"/>
              </a:rPr>
              <a:t>컬럼</a:t>
            </a:r>
            <a:r>
              <a:rPr lang="en-US" altLang="ko-KR" sz="3200" dirty="0">
                <a:solidFill>
                  <a:srgbClr val="A31515"/>
                </a:solidFill>
                <a:latin typeface="+mj-lt"/>
              </a:rPr>
              <a:t>’</a:t>
            </a:r>
            <a:r>
              <a:rPr lang="en-US" altLang="ko-KR" sz="3200" dirty="0">
                <a:latin typeface="+mj-lt"/>
              </a:rPr>
              <a:t>] &gt; x ] = n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값 </a:t>
            </a:r>
            <a:r>
              <a:rPr lang="ko-KR" altLang="en-US" sz="3200">
                <a:solidFill>
                  <a:schemeClr val="bg2">
                    <a:lumMod val="50000"/>
                  </a:schemeClr>
                </a:solidFill>
              </a:rPr>
              <a:t>변경하기 </a:t>
            </a:r>
            <a:r>
              <a:rPr lang="en-US" altLang="ko-KR" sz="320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ko-KR" altLang="en-US" sz="3200">
                <a:solidFill>
                  <a:schemeClr val="bg2">
                    <a:lumMod val="50000"/>
                  </a:schemeClr>
                </a:solidFill>
              </a:rPr>
              <a:t>주가를 조작해보자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389343" y="2239074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644C58C-F520-D374-225F-83ADC22EB86E}"/>
              </a:ext>
            </a:extLst>
          </p:cNvPr>
          <p:cNvSpPr txBox="1"/>
          <p:nvPr/>
        </p:nvSpPr>
        <p:spPr>
          <a:xfrm>
            <a:off x="497032" y="2218540"/>
            <a:ext cx="712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  <a:latin typeface="+mj-lt"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24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2400" b="0" dirty="0">
                <a:solidFill>
                  <a:srgbClr val="A31515"/>
                </a:solidFill>
                <a:effectLst/>
                <a:latin typeface="+mj-lt"/>
              </a:rPr>
              <a:t>현재가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’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] &gt; </a:t>
            </a:r>
            <a:r>
              <a:rPr lang="en-US" altLang="ko-KR" sz="2400" dirty="0">
                <a:solidFill>
                  <a:srgbClr val="098156"/>
                </a:solidFill>
                <a:latin typeface="+mj-lt"/>
              </a:rPr>
              <a:t>500000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] = </a:t>
            </a:r>
            <a:r>
              <a:rPr lang="en-US" altLang="ko-KR" sz="2400" dirty="0">
                <a:solidFill>
                  <a:srgbClr val="098156"/>
                </a:solidFill>
                <a:latin typeface="+mj-lt"/>
              </a:rPr>
              <a:t>1</a:t>
            </a:r>
            <a:endParaRPr lang="ko-KR" altLang="en-US" sz="2400" b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579161-21A2-EA14-22D1-03ACAE34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592" y="1317264"/>
            <a:ext cx="5070585" cy="43894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080AEA-CC0A-54F0-FCEF-BF3848BD0F5F}"/>
              </a:ext>
            </a:extLst>
          </p:cNvPr>
          <p:cNvSpPr/>
          <p:nvPr/>
        </p:nvSpPr>
        <p:spPr>
          <a:xfrm>
            <a:off x="7012182" y="2709333"/>
            <a:ext cx="5015995" cy="77249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DA2D38-380D-1F80-E373-D53F4FCAC2D2}"/>
              </a:ext>
            </a:extLst>
          </p:cNvPr>
          <p:cNvSpPr/>
          <p:nvPr/>
        </p:nvSpPr>
        <p:spPr>
          <a:xfrm>
            <a:off x="7012181" y="4208029"/>
            <a:ext cx="5015996" cy="77249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8FA3DD6-2A3E-F56C-C89D-BB95FF82F49D}"/>
              </a:ext>
            </a:extLst>
          </p:cNvPr>
          <p:cNvSpPr txBox="1">
            <a:spLocks/>
          </p:cNvSpPr>
          <p:nvPr/>
        </p:nvSpPr>
        <p:spPr>
          <a:xfrm>
            <a:off x="328042" y="2830954"/>
            <a:ext cx="5865091" cy="3897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dirty="0">
                <a:solidFill>
                  <a:srgbClr val="AF00DB"/>
                </a:solidFill>
                <a:effectLst/>
                <a:latin typeface="+mj-lt"/>
              </a:rPr>
              <a:t>import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pandas </a:t>
            </a:r>
            <a:r>
              <a:rPr lang="en-US" altLang="ko-KR" sz="1800" b="0" dirty="0">
                <a:solidFill>
                  <a:srgbClr val="AF00DB"/>
                </a:solidFill>
                <a:effectLst/>
                <a:latin typeface="+mj-lt"/>
              </a:rPr>
              <a:t>as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pd</a:t>
            </a:r>
          </a:p>
          <a:p>
            <a:pPr marL="0" indent="0">
              <a:buNone/>
            </a:pPr>
            <a:b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pd.read_csv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'sise.csv'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)</a:t>
            </a:r>
          </a:p>
          <a:p>
            <a:pPr marL="0" indent="0">
              <a:buNone/>
            </a:pP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[:</a:t>
            </a:r>
            <a:r>
              <a:rPr lang="en-US" altLang="ko-KR" sz="1800" b="0" dirty="0">
                <a:solidFill>
                  <a:srgbClr val="098156"/>
                </a:solidFill>
                <a:effectLst/>
                <a:latin typeface="+mj-lt"/>
              </a:rPr>
              <a:t>11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].transpose()</a:t>
            </a:r>
          </a:p>
          <a:p>
            <a:pPr marL="0" indent="0">
              <a:buNone/>
            </a:pPr>
            <a:b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df.T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ko-KR" sz="1800" b="0" dirty="0">
                <a:solidFill>
                  <a:srgbClr val="008000"/>
                </a:solidFill>
                <a:effectLst/>
                <a:latin typeface="+mj-lt"/>
              </a:rPr>
              <a:t># </a:t>
            </a:r>
            <a:r>
              <a:rPr lang="ko-KR" altLang="en-US" sz="1800" b="0" dirty="0">
                <a:solidFill>
                  <a:srgbClr val="008000"/>
                </a:solidFill>
                <a:effectLst/>
                <a:latin typeface="+mj-lt"/>
              </a:rPr>
              <a:t>다시 전치하기</a:t>
            </a:r>
            <a:endParaRPr lang="ko-KR" altLang="en-US" sz="1800" b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buNone/>
            </a:pPr>
            <a:br>
              <a:rPr lang="ko-KR" altLang="en-US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 =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df.drop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([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시가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고가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,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저가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], axis=</a:t>
            </a:r>
            <a:r>
              <a:rPr lang="en-US" altLang="ko-KR" sz="1800" b="0" dirty="0">
                <a:solidFill>
                  <a:srgbClr val="098156"/>
                </a:solidFill>
                <a:effectLst/>
                <a:latin typeface="+mj-lt"/>
              </a:rPr>
              <a:t>1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)</a:t>
            </a:r>
          </a:p>
          <a:p>
            <a:pPr marL="0" indent="0">
              <a:buNone/>
            </a:pPr>
            <a:b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df.loc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1800" b="0" dirty="0">
                <a:solidFill>
                  <a:srgbClr val="A31515"/>
                </a:solidFill>
                <a:effectLst/>
                <a:latin typeface="+mj-lt"/>
              </a:rPr>
              <a:t>현재가</a:t>
            </a:r>
            <a:r>
              <a:rPr lang="en-US" altLang="ko-KR" sz="1800" b="0" dirty="0">
                <a:solidFill>
                  <a:srgbClr val="A31515"/>
                </a:solidFill>
                <a:effectLst/>
                <a:latin typeface="+mj-lt"/>
              </a:rPr>
              <a:t>’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] &gt; </a:t>
            </a:r>
            <a:r>
              <a:rPr lang="en-US" altLang="ko-KR" sz="1800" dirty="0">
                <a:solidFill>
                  <a:srgbClr val="098156"/>
                </a:solidFill>
                <a:latin typeface="+mj-lt"/>
              </a:rPr>
              <a:t>500000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j-lt"/>
              </a:rPr>
              <a:t>] = </a:t>
            </a:r>
            <a:r>
              <a:rPr lang="en-US" altLang="ko-KR" sz="1800" dirty="0">
                <a:solidFill>
                  <a:srgbClr val="098156"/>
                </a:solidFill>
                <a:latin typeface="+mj-lt"/>
              </a:rPr>
              <a:t>1</a:t>
            </a:r>
            <a:endParaRPr lang="ko-KR" altLang="en-US" sz="1800" b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buNone/>
            </a:pPr>
            <a:br>
              <a:rPr lang="ko-KR" altLang="en-US" sz="1800" b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altLang="ko-KR" sz="18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endParaRPr lang="en-US" altLang="ko-KR" sz="1800" b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endParaRPr lang="ko-KR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2690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8287243-E266-99AC-7695-D9085A1769F5}"/>
              </a:ext>
            </a:extLst>
          </p:cNvPr>
          <p:cNvSpPr txBox="1"/>
          <p:nvPr/>
        </p:nvSpPr>
        <p:spPr>
          <a:xfrm>
            <a:off x="274408" y="1171241"/>
            <a:ext cx="712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  <a:latin typeface="+mj-lt"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24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2400" b="0" dirty="0">
                <a:solidFill>
                  <a:srgbClr val="A31515"/>
                </a:solidFill>
                <a:effectLst/>
                <a:latin typeface="+mj-lt"/>
              </a:rPr>
              <a:t>현재가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’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] &gt; </a:t>
            </a:r>
            <a:r>
              <a:rPr lang="en-US" altLang="ko-KR" sz="2400" dirty="0">
                <a:solidFill>
                  <a:srgbClr val="098156"/>
                </a:solidFill>
                <a:latin typeface="+mj-lt"/>
              </a:rPr>
              <a:t>500000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, ‘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+mj-lt"/>
              </a:rPr>
              <a:t>현재가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’]=</a:t>
            </a:r>
            <a:r>
              <a:rPr lang="en-US" altLang="ko-KR" sz="2400" dirty="0">
                <a:solidFill>
                  <a:srgbClr val="098156"/>
                </a:solidFill>
                <a:latin typeface="+mj-lt"/>
              </a:rPr>
              <a:t>1</a:t>
            </a:r>
            <a:endParaRPr lang="ko-KR" altLang="en-US" sz="2400" b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값 </a:t>
            </a:r>
            <a:r>
              <a:rPr lang="ko-KR" altLang="en-US" sz="3200">
                <a:solidFill>
                  <a:schemeClr val="bg2">
                    <a:lumMod val="50000"/>
                  </a:schemeClr>
                </a:solidFill>
              </a:rPr>
              <a:t>변경하기 </a:t>
            </a:r>
            <a:r>
              <a:rPr lang="en-US" altLang="ko-KR" sz="320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ko-KR" altLang="en-US" sz="3200">
                <a:solidFill>
                  <a:schemeClr val="bg2">
                    <a:lumMod val="50000"/>
                  </a:schemeClr>
                </a:solidFill>
              </a:rPr>
              <a:t>주가를 조작해보자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265518" y="1171241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95CB84D-B219-D894-987D-6231CD47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8" y="1885682"/>
            <a:ext cx="5358064" cy="4389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E4CF8-3659-CD9A-8712-9C919F1EDB9B}"/>
              </a:ext>
            </a:extLst>
          </p:cNvPr>
          <p:cNvSpPr txBox="1"/>
          <p:nvPr/>
        </p:nvSpPr>
        <p:spPr>
          <a:xfrm>
            <a:off x="6954982" y="1161628"/>
            <a:ext cx="7121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  <a:latin typeface="+mj-lt"/>
              </a:rPr>
              <a:t>df.loc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2400" b="0" dirty="0" err="1">
                <a:solidFill>
                  <a:srgbClr val="000000"/>
                </a:solidFill>
                <a:effectLst/>
                <a:latin typeface="+mj-lt"/>
              </a:rPr>
              <a:t>df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[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'</a:t>
            </a:r>
            <a:r>
              <a:rPr lang="ko-KR" altLang="en-US" sz="2400" b="0" dirty="0">
                <a:solidFill>
                  <a:srgbClr val="A31515"/>
                </a:solidFill>
                <a:effectLst/>
                <a:latin typeface="+mj-lt"/>
              </a:rPr>
              <a:t>현재가</a:t>
            </a:r>
            <a:r>
              <a:rPr lang="en-US" altLang="ko-KR" sz="2400" b="0" dirty="0">
                <a:solidFill>
                  <a:srgbClr val="A31515"/>
                </a:solidFill>
                <a:effectLst/>
                <a:latin typeface="+mj-lt"/>
              </a:rPr>
              <a:t>’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] &gt; </a:t>
            </a:r>
            <a:r>
              <a:rPr lang="en-US" altLang="ko-KR" sz="2400" dirty="0">
                <a:solidFill>
                  <a:srgbClr val="098156"/>
                </a:solidFill>
                <a:latin typeface="+mj-lt"/>
              </a:rPr>
              <a:t>500000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j-lt"/>
              </a:rPr>
              <a:t>]=</a:t>
            </a:r>
            <a:r>
              <a:rPr lang="en-US" altLang="ko-KR" sz="2400" dirty="0">
                <a:solidFill>
                  <a:srgbClr val="098156"/>
                </a:solidFill>
                <a:latin typeface="+mj-lt"/>
              </a:rPr>
              <a:t>1</a:t>
            </a:r>
            <a:endParaRPr lang="ko-KR" altLang="en-US" sz="2400" b="0" dirty="0">
              <a:solidFill>
                <a:srgbClr val="000000"/>
              </a:solidFill>
              <a:effectLst/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BE4FE6-573C-8AAE-A625-C900A92B7BAC}"/>
              </a:ext>
            </a:extLst>
          </p:cNvPr>
          <p:cNvCxnSpPr>
            <a:cxnSpLocks/>
          </p:cNvCxnSpPr>
          <p:nvPr/>
        </p:nvCxnSpPr>
        <p:spPr>
          <a:xfrm flipV="1">
            <a:off x="6900392" y="1180853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29006C9-89B8-9273-8026-7A48CB8A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92" y="1885681"/>
            <a:ext cx="5070585" cy="43894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13D51DB-6194-4DA5-7A24-CB912895D785}"/>
              </a:ext>
            </a:extLst>
          </p:cNvPr>
          <p:cNvSpPr/>
          <p:nvPr/>
        </p:nvSpPr>
        <p:spPr>
          <a:xfrm>
            <a:off x="274408" y="3389929"/>
            <a:ext cx="5343457" cy="77249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9CD78E-BEE2-5E8E-D6C6-8BD421E2C62D}"/>
              </a:ext>
            </a:extLst>
          </p:cNvPr>
          <p:cNvSpPr/>
          <p:nvPr/>
        </p:nvSpPr>
        <p:spPr>
          <a:xfrm>
            <a:off x="274408" y="4812958"/>
            <a:ext cx="5343457" cy="77249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F1B5CC-E347-B5BD-B7D9-247049491F91}"/>
              </a:ext>
            </a:extLst>
          </p:cNvPr>
          <p:cNvSpPr/>
          <p:nvPr/>
        </p:nvSpPr>
        <p:spPr>
          <a:xfrm>
            <a:off x="6954981" y="3307915"/>
            <a:ext cx="5015995" cy="77249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CAC2EA-593D-FC9D-ADC0-E2A4E66D2F68}"/>
              </a:ext>
            </a:extLst>
          </p:cNvPr>
          <p:cNvSpPr/>
          <p:nvPr/>
        </p:nvSpPr>
        <p:spPr>
          <a:xfrm>
            <a:off x="6954980" y="4791528"/>
            <a:ext cx="5015996" cy="77249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865821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FF2FC-839B-B653-52B3-EF72CA330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636486"/>
            <a:ext cx="10515600" cy="1325563"/>
          </a:xfrm>
        </p:spPr>
        <p:txBody>
          <a:bodyPr/>
          <a:lstStyle/>
          <a:p>
            <a:r>
              <a:rPr lang="en-US" altLang="ko-KR" dirty="0"/>
              <a:t>2.6.2 </a:t>
            </a:r>
            <a:br>
              <a:rPr lang="en-US" altLang="ko-KR" dirty="0"/>
            </a:br>
            <a:r>
              <a:rPr lang="ko-KR" altLang="en-US" dirty="0"/>
              <a:t>위치 기반 인덱싱하기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A01A2-F758-1958-6011-068D3A8BB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3652837"/>
            <a:ext cx="10515600" cy="32051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이름</a:t>
            </a:r>
            <a:r>
              <a:rPr lang="en-US" altLang="ko-KR" dirty="0"/>
              <a:t>.</a:t>
            </a:r>
            <a:r>
              <a:rPr lang="en-US" altLang="ko-KR" dirty="0" err="1"/>
              <a:t>iloc</a:t>
            </a:r>
            <a:r>
              <a:rPr lang="en-US" altLang="ko-KR" dirty="0"/>
              <a:t>[[0]]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이름</a:t>
            </a:r>
            <a:r>
              <a:rPr lang="en-US" altLang="ko-KR" dirty="0"/>
              <a:t>.</a:t>
            </a:r>
            <a:r>
              <a:rPr lang="en-US" altLang="ko-KR" dirty="0" err="1"/>
              <a:t>iloc</a:t>
            </a:r>
            <a:r>
              <a:rPr lang="en-US" altLang="ko-KR" dirty="0"/>
              <a:t>[[</a:t>
            </a:r>
            <a:r>
              <a:rPr lang="ko-KR" altLang="en-US" dirty="0"/>
              <a:t>접근할 로우</a:t>
            </a:r>
            <a:r>
              <a:rPr lang="en-US" altLang="ko-KR" dirty="0"/>
              <a:t>], [</a:t>
            </a:r>
            <a:r>
              <a:rPr lang="ko-KR" altLang="en-US" dirty="0"/>
              <a:t>접근할 컬럼</a:t>
            </a:r>
            <a:r>
              <a:rPr lang="en-US" altLang="ko-KR" dirty="0"/>
              <a:t>]]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이름</a:t>
            </a:r>
            <a:r>
              <a:rPr lang="en-US" altLang="ko-KR" dirty="0"/>
              <a:t>.</a:t>
            </a:r>
            <a:r>
              <a:rPr lang="en-US" altLang="ko-KR" dirty="0" err="1"/>
              <a:t>iloc</a:t>
            </a:r>
            <a:r>
              <a:rPr lang="en-US" altLang="ko-KR" dirty="0"/>
              <a:t>[</a:t>
            </a:r>
            <a:r>
              <a:rPr lang="ko-KR" altLang="en-US" dirty="0"/>
              <a:t>로우 범위 슬라이스</a:t>
            </a:r>
            <a:r>
              <a:rPr lang="en-US" altLang="ko-KR" dirty="0"/>
              <a:t>, </a:t>
            </a:r>
            <a:r>
              <a:rPr lang="ko-KR" altLang="en-US" dirty="0"/>
              <a:t>컬럼 범위 슬라이스</a:t>
            </a:r>
            <a:r>
              <a:rPr lang="en-US" altLang="ko-KR" dirty="0"/>
              <a:t>]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41E4E0-70E1-87E5-439D-8592231E9F49}"/>
              </a:ext>
            </a:extLst>
          </p:cNvPr>
          <p:cNvCxnSpPr>
            <a:cxnSpLocks/>
          </p:cNvCxnSpPr>
          <p:nvPr/>
        </p:nvCxnSpPr>
        <p:spPr>
          <a:xfrm flipH="1">
            <a:off x="2086814" y="3652837"/>
            <a:ext cx="515532" cy="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B735C5-F404-91C1-3E66-C21B93ABC25A}"/>
              </a:ext>
            </a:extLst>
          </p:cNvPr>
          <p:cNvSpPr txBox="1"/>
          <p:nvPr/>
        </p:nvSpPr>
        <p:spPr>
          <a:xfrm>
            <a:off x="2905125" y="3329671"/>
            <a:ext cx="454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이렇게 </a:t>
            </a:r>
            <a:r>
              <a:rPr lang="en-US" altLang="ko-KR" dirty="0"/>
              <a:t>[]</a:t>
            </a:r>
            <a:r>
              <a:rPr lang="ko-KR" altLang="en-US" dirty="0"/>
              <a:t>로 감싸주어야 </a:t>
            </a:r>
            <a:r>
              <a:rPr lang="en-US" altLang="ko-KR" dirty="0" err="1"/>
              <a:t>df</a:t>
            </a:r>
            <a:r>
              <a:rPr lang="ko-KR" altLang="en-US" dirty="0"/>
              <a:t>로 출력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안 감싸주면 </a:t>
            </a:r>
            <a:r>
              <a:rPr lang="en-US" altLang="ko-KR" dirty="0"/>
              <a:t>series</a:t>
            </a:r>
            <a:r>
              <a:rPr lang="ko-KR" altLang="en-US" dirty="0"/>
              <a:t>로 출력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969B79E-716D-2FEA-BDBF-395892929459}"/>
              </a:ext>
            </a:extLst>
          </p:cNvPr>
          <p:cNvCxnSpPr>
            <a:cxnSpLocks/>
          </p:cNvCxnSpPr>
          <p:nvPr/>
        </p:nvCxnSpPr>
        <p:spPr>
          <a:xfrm>
            <a:off x="136238" y="3109380"/>
            <a:ext cx="6532417" cy="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3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위치 기반 인덱싱하기 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265518" y="1171241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A2C586A-571F-04D1-2978-D9A11839F230}"/>
              </a:ext>
            </a:extLst>
          </p:cNvPr>
          <p:cNvSpPr txBox="1">
            <a:spLocks/>
          </p:cNvSpPr>
          <p:nvPr/>
        </p:nvSpPr>
        <p:spPr>
          <a:xfrm>
            <a:off x="642367" y="1992754"/>
            <a:ext cx="5865091" cy="3897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0" dirty="0">
                <a:solidFill>
                  <a:srgbClr val="AF00DB"/>
                </a:solidFill>
                <a:effectLst/>
              </a:rPr>
              <a:t>import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pandas </a:t>
            </a:r>
            <a:r>
              <a:rPr lang="en-US" altLang="ko-KR" sz="2000" b="0" dirty="0">
                <a:solidFill>
                  <a:srgbClr val="AF00DB"/>
                </a:solidFill>
                <a:effectLst/>
              </a:rPr>
              <a:t>as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pd</a:t>
            </a:r>
          </a:p>
          <a:p>
            <a:pPr marL="0" indent="0">
              <a:buNone/>
            </a:pPr>
            <a:br>
              <a:rPr lang="en-US" altLang="ko-KR" sz="2000" b="0" dirty="0">
                <a:solidFill>
                  <a:srgbClr val="000000"/>
                </a:solidFill>
                <a:effectLst/>
              </a:rPr>
            </a:b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2000" b="0" dirty="0">
                <a:solidFill>
                  <a:srgbClr val="A31515"/>
                </a:solidFill>
                <a:effectLst/>
              </a:rPr>
              <a:t>'sise.csv'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)</a:t>
            </a:r>
          </a:p>
          <a:p>
            <a:pPr marL="0" indent="0">
              <a:buNone/>
            </a:pP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[:</a:t>
            </a:r>
            <a:r>
              <a:rPr lang="en-US" altLang="ko-KR" sz="2000" dirty="0">
                <a:solidFill>
                  <a:srgbClr val="098156"/>
                </a:solidFill>
              </a:rPr>
              <a:t>201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].transpose()</a:t>
            </a:r>
          </a:p>
          <a:p>
            <a:pPr marL="0" indent="0">
              <a:buNone/>
            </a:pPr>
            <a:br>
              <a:rPr lang="en-US" altLang="ko-KR" sz="2000" b="0" dirty="0">
                <a:solidFill>
                  <a:srgbClr val="000000"/>
                </a:solidFill>
                <a:effectLst/>
              </a:rPr>
            </a:b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df.T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000" b="0" dirty="0">
                <a:solidFill>
                  <a:srgbClr val="008000"/>
                </a:solidFill>
                <a:effectLst/>
              </a:rPr>
              <a:t># </a:t>
            </a:r>
            <a:r>
              <a:rPr lang="ko-KR" altLang="en-US" sz="2000" b="0" dirty="0">
                <a:solidFill>
                  <a:srgbClr val="008000"/>
                </a:solidFill>
                <a:effectLst/>
              </a:rPr>
              <a:t>다시 전치하기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ko-KR" sz="2000" b="0" dirty="0">
              <a:solidFill>
                <a:srgbClr val="098156"/>
              </a:solidFill>
              <a:effectLst/>
            </a:endParaRPr>
          </a:p>
          <a:p>
            <a:pPr marL="0" indent="0">
              <a:buNone/>
            </a:pP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df.iloc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[[</a:t>
            </a:r>
            <a:r>
              <a:rPr lang="en-US" altLang="ko-KR" sz="2000" b="0" dirty="0">
                <a:solidFill>
                  <a:srgbClr val="098156"/>
                </a:solidFill>
                <a:effectLst/>
              </a:rPr>
              <a:t>178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]]</a:t>
            </a:r>
          </a:p>
          <a:p>
            <a:pPr marL="0" indent="0">
              <a:buNone/>
            </a:pPr>
            <a:endParaRPr lang="en-US" altLang="ko-KR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1305A-8804-1C7F-17EC-E33239B7E5AE}"/>
              </a:ext>
            </a:extLst>
          </p:cNvPr>
          <p:cNvSpPr txBox="1"/>
          <p:nvPr/>
        </p:nvSpPr>
        <p:spPr>
          <a:xfrm>
            <a:off x="488812" y="1130851"/>
            <a:ext cx="617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800" b="0" dirty="0" err="1">
                <a:solidFill>
                  <a:srgbClr val="000000"/>
                </a:solidFill>
                <a:effectLst/>
              </a:rPr>
              <a:t>df.iloc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[[</a:t>
            </a:r>
            <a:r>
              <a:rPr lang="en-US" altLang="ko-KR" sz="2800" b="0" dirty="0">
                <a:solidFill>
                  <a:srgbClr val="098156"/>
                </a:solidFill>
                <a:effectLst/>
              </a:rPr>
              <a:t>178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]]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85A42A-C790-8306-D364-E3B3E312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953" y="332254"/>
            <a:ext cx="3966235" cy="34902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4EFE94-533A-1B11-88EE-C7FE32960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2" y="5130422"/>
            <a:ext cx="7957309" cy="945342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71241DB-E32C-C417-7D13-57476757C4F9}"/>
              </a:ext>
            </a:extLst>
          </p:cNvPr>
          <p:cNvCxnSpPr>
            <a:cxnSpLocks/>
          </p:cNvCxnSpPr>
          <p:nvPr/>
        </p:nvCxnSpPr>
        <p:spPr>
          <a:xfrm flipV="1">
            <a:off x="5428275" y="457097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183C89-56E6-7360-FCA1-7B78376B3077}"/>
              </a:ext>
            </a:extLst>
          </p:cNvPr>
          <p:cNvSpPr txBox="1"/>
          <p:nvPr/>
        </p:nvSpPr>
        <p:spPr>
          <a:xfrm>
            <a:off x="5457441" y="416707"/>
            <a:ext cx="2279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800" b="0" dirty="0" err="1">
                <a:solidFill>
                  <a:srgbClr val="000000"/>
                </a:solidFill>
                <a:effectLst/>
              </a:rPr>
              <a:t>df.iloc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2800" b="0" dirty="0">
                <a:solidFill>
                  <a:srgbClr val="098156"/>
                </a:solidFill>
                <a:effectLst/>
              </a:rPr>
              <a:t>178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286FDE9-4F68-2C3D-CD27-DBF4C1C681EE}"/>
              </a:ext>
            </a:extLst>
          </p:cNvPr>
          <p:cNvCxnSpPr>
            <a:cxnSpLocks/>
          </p:cNvCxnSpPr>
          <p:nvPr/>
        </p:nvCxnSpPr>
        <p:spPr>
          <a:xfrm flipV="1">
            <a:off x="7783603" y="3943247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11C44CF-7B39-6207-9BAD-A2311861A7BA}"/>
              </a:ext>
            </a:extLst>
          </p:cNvPr>
          <p:cNvSpPr txBox="1"/>
          <p:nvPr/>
        </p:nvSpPr>
        <p:spPr>
          <a:xfrm>
            <a:off x="7918519" y="3916426"/>
            <a:ext cx="1654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800" b="0" dirty="0">
                <a:solidFill>
                  <a:srgbClr val="000000"/>
                </a:solidFill>
                <a:effectLst/>
              </a:rPr>
              <a:t>series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4540562-7FD5-0123-8201-C0AEBC641A63}"/>
              </a:ext>
            </a:extLst>
          </p:cNvPr>
          <p:cNvCxnSpPr>
            <a:cxnSpLocks/>
          </p:cNvCxnSpPr>
          <p:nvPr/>
        </p:nvCxnSpPr>
        <p:spPr>
          <a:xfrm flipV="1">
            <a:off x="8602753" y="5374390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FDCA0B-026B-0DB4-9F01-203546ECAD32}"/>
              </a:ext>
            </a:extLst>
          </p:cNvPr>
          <p:cNvSpPr txBox="1"/>
          <p:nvPr/>
        </p:nvSpPr>
        <p:spPr>
          <a:xfrm>
            <a:off x="8759386" y="5293610"/>
            <a:ext cx="23500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800" dirty="0" err="1">
                <a:solidFill>
                  <a:srgbClr val="000000"/>
                </a:solidFill>
              </a:rPr>
              <a:t>dataframe</a:t>
            </a:r>
            <a:endParaRPr lang="en-US" altLang="ko-KR" sz="2800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446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위치 기반 인덱싱하기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리스트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265518" y="1171241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A2C586A-571F-04D1-2978-D9A11839F230}"/>
              </a:ext>
            </a:extLst>
          </p:cNvPr>
          <p:cNvSpPr txBox="1">
            <a:spLocks/>
          </p:cNvSpPr>
          <p:nvPr/>
        </p:nvSpPr>
        <p:spPr>
          <a:xfrm>
            <a:off x="642367" y="1992754"/>
            <a:ext cx="5865091" cy="3897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0" dirty="0">
                <a:solidFill>
                  <a:srgbClr val="AF00DB"/>
                </a:solidFill>
                <a:effectLst/>
              </a:rPr>
              <a:t>import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pandas </a:t>
            </a:r>
            <a:r>
              <a:rPr lang="en-US" altLang="ko-KR" sz="2000" b="0" dirty="0">
                <a:solidFill>
                  <a:srgbClr val="AF00DB"/>
                </a:solidFill>
                <a:effectLst/>
              </a:rPr>
              <a:t>as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pd</a:t>
            </a:r>
          </a:p>
          <a:p>
            <a:pPr marL="0" indent="0">
              <a:buNone/>
            </a:pPr>
            <a:br>
              <a:rPr lang="en-US" altLang="ko-KR" sz="2000" b="0" dirty="0">
                <a:solidFill>
                  <a:srgbClr val="000000"/>
                </a:solidFill>
                <a:effectLst/>
              </a:rPr>
            </a:b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2000" b="0" dirty="0">
                <a:solidFill>
                  <a:srgbClr val="A31515"/>
                </a:solidFill>
                <a:effectLst/>
              </a:rPr>
              <a:t>'sise.csv'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)</a:t>
            </a:r>
          </a:p>
          <a:p>
            <a:pPr marL="0" indent="0">
              <a:buNone/>
            </a:pP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[:</a:t>
            </a:r>
            <a:r>
              <a:rPr lang="en-US" altLang="ko-KR" sz="2000" dirty="0">
                <a:solidFill>
                  <a:srgbClr val="098156"/>
                </a:solidFill>
              </a:rPr>
              <a:t>201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].transpose()</a:t>
            </a:r>
          </a:p>
          <a:p>
            <a:pPr marL="0" indent="0">
              <a:buNone/>
            </a:pPr>
            <a:br>
              <a:rPr lang="en-US" altLang="ko-KR" sz="2000" b="0" dirty="0">
                <a:solidFill>
                  <a:srgbClr val="000000"/>
                </a:solidFill>
                <a:effectLst/>
              </a:rPr>
            </a:b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df.T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000" b="0" dirty="0">
                <a:solidFill>
                  <a:srgbClr val="008000"/>
                </a:solidFill>
                <a:effectLst/>
              </a:rPr>
              <a:t># </a:t>
            </a:r>
            <a:r>
              <a:rPr lang="ko-KR" altLang="en-US" sz="2000" b="0" dirty="0">
                <a:solidFill>
                  <a:srgbClr val="008000"/>
                </a:solidFill>
                <a:effectLst/>
              </a:rPr>
              <a:t>다시 전치하기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ko-KR" sz="2000" b="0" dirty="0">
              <a:solidFill>
                <a:srgbClr val="098156"/>
              </a:solidFill>
              <a:effectLst/>
            </a:endParaRPr>
          </a:p>
          <a:p>
            <a:pPr marL="0" indent="0">
              <a:buNone/>
            </a:pP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df.iloc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[[</a:t>
            </a:r>
            <a:r>
              <a:rPr lang="en-US" altLang="ko-KR" sz="2000" b="0" dirty="0">
                <a:solidFill>
                  <a:srgbClr val="098156"/>
                </a:solidFill>
                <a:effectLst/>
              </a:rPr>
              <a:t>198, 19, 75, 178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], </a:t>
            </a:r>
            <a:r>
              <a:rPr lang="en-US" altLang="ko-KR" sz="2000" b="0" dirty="0">
                <a:solidFill>
                  <a:srgbClr val="098156"/>
                </a:solidFill>
                <a:effectLst/>
              </a:rPr>
              <a:t>1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:</a:t>
            </a:r>
            <a:r>
              <a:rPr lang="en-US" altLang="ko-KR" sz="2000" b="0" dirty="0">
                <a:solidFill>
                  <a:srgbClr val="098156"/>
                </a:solidFill>
                <a:effectLst/>
              </a:rPr>
              <a:t>3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None/>
            </a:pPr>
            <a:endParaRPr lang="en-US" altLang="ko-KR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1305A-8804-1C7F-17EC-E33239B7E5AE}"/>
              </a:ext>
            </a:extLst>
          </p:cNvPr>
          <p:cNvSpPr txBox="1"/>
          <p:nvPr/>
        </p:nvSpPr>
        <p:spPr>
          <a:xfrm>
            <a:off x="488812" y="1130851"/>
            <a:ext cx="617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800" b="0" dirty="0" err="1">
                <a:solidFill>
                  <a:srgbClr val="000000"/>
                </a:solidFill>
                <a:effectLst/>
              </a:rPr>
              <a:t>df.iloc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[[</a:t>
            </a:r>
            <a:r>
              <a:rPr lang="en-US" altLang="ko-KR" sz="2800" b="0" dirty="0">
                <a:solidFill>
                  <a:srgbClr val="098156"/>
                </a:solidFill>
                <a:effectLst/>
              </a:rPr>
              <a:t>198, 19, 75, 178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], </a:t>
            </a:r>
            <a:r>
              <a:rPr lang="en-US" altLang="ko-KR" sz="2800" b="0" dirty="0">
                <a:solidFill>
                  <a:srgbClr val="098156"/>
                </a:solidFill>
                <a:effectLst/>
              </a:rPr>
              <a:t>1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:</a:t>
            </a:r>
            <a:r>
              <a:rPr lang="en-US" altLang="ko-KR" sz="2800" b="0" dirty="0">
                <a:solidFill>
                  <a:srgbClr val="098156"/>
                </a:solidFill>
                <a:effectLst/>
              </a:rPr>
              <a:t>3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C19198-E820-32C5-8CA6-C9F626AB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5" y="1171241"/>
            <a:ext cx="5670922" cy="421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9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2.6.1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위치 기반 인덱싱하기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#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슬라이스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265518" y="1171241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A2C586A-571F-04D1-2978-D9A11839F230}"/>
              </a:ext>
            </a:extLst>
          </p:cNvPr>
          <p:cNvSpPr txBox="1">
            <a:spLocks/>
          </p:cNvSpPr>
          <p:nvPr/>
        </p:nvSpPr>
        <p:spPr>
          <a:xfrm>
            <a:off x="642367" y="1992754"/>
            <a:ext cx="5865091" cy="3897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0" dirty="0">
                <a:solidFill>
                  <a:srgbClr val="AF00DB"/>
                </a:solidFill>
                <a:effectLst/>
              </a:rPr>
              <a:t>import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pandas </a:t>
            </a:r>
            <a:r>
              <a:rPr lang="en-US" altLang="ko-KR" sz="2000" b="0" dirty="0">
                <a:solidFill>
                  <a:srgbClr val="AF00DB"/>
                </a:solidFill>
                <a:effectLst/>
              </a:rPr>
              <a:t>as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pd</a:t>
            </a:r>
          </a:p>
          <a:p>
            <a:pPr marL="0" indent="0">
              <a:buNone/>
            </a:pPr>
            <a:br>
              <a:rPr lang="en-US" altLang="ko-KR" sz="2000" b="0" dirty="0">
                <a:solidFill>
                  <a:srgbClr val="000000"/>
                </a:solidFill>
                <a:effectLst/>
              </a:rPr>
            </a:b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2000" b="0" dirty="0">
                <a:solidFill>
                  <a:srgbClr val="A31515"/>
                </a:solidFill>
                <a:effectLst/>
              </a:rPr>
              <a:t>'sise.csv'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)</a:t>
            </a:r>
          </a:p>
          <a:p>
            <a:pPr marL="0" indent="0">
              <a:buNone/>
            </a:pP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[:</a:t>
            </a:r>
            <a:r>
              <a:rPr lang="en-US" altLang="ko-KR" sz="2000" dirty="0">
                <a:solidFill>
                  <a:srgbClr val="098156"/>
                </a:solidFill>
              </a:rPr>
              <a:t>201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].transpose()</a:t>
            </a:r>
          </a:p>
          <a:p>
            <a:pPr marL="0" indent="0">
              <a:buNone/>
            </a:pPr>
            <a:br>
              <a:rPr lang="en-US" altLang="ko-KR" sz="2000" b="0" dirty="0">
                <a:solidFill>
                  <a:srgbClr val="000000"/>
                </a:solidFill>
                <a:effectLst/>
              </a:rPr>
            </a:b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df.T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000" b="0" dirty="0">
                <a:solidFill>
                  <a:srgbClr val="008000"/>
                </a:solidFill>
                <a:effectLst/>
              </a:rPr>
              <a:t># </a:t>
            </a:r>
            <a:r>
              <a:rPr lang="ko-KR" altLang="en-US" sz="2000" b="0" dirty="0">
                <a:solidFill>
                  <a:srgbClr val="008000"/>
                </a:solidFill>
                <a:effectLst/>
              </a:rPr>
              <a:t>다시 전치하기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ko-KR" sz="2000" b="0" dirty="0">
              <a:solidFill>
                <a:srgbClr val="098156"/>
              </a:solidFill>
              <a:effectLst/>
            </a:endParaRPr>
          </a:p>
          <a:p>
            <a:pPr marL="0" indent="0">
              <a:buNone/>
            </a:pP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df.iloc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2000" b="0" dirty="0">
                <a:solidFill>
                  <a:srgbClr val="098156"/>
                </a:solidFill>
                <a:effectLst/>
              </a:rPr>
              <a:t>170:81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2000" b="0" dirty="0">
                <a:solidFill>
                  <a:srgbClr val="098156"/>
                </a:solidFill>
                <a:effectLst/>
              </a:rPr>
              <a:t>1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:</a:t>
            </a:r>
            <a:r>
              <a:rPr lang="en-US" altLang="ko-KR" sz="2000" b="0" dirty="0">
                <a:solidFill>
                  <a:srgbClr val="098156"/>
                </a:solidFill>
                <a:effectLst/>
              </a:rPr>
              <a:t>3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]</a:t>
            </a:r>
          </a:p>
          <a:p>
            <a:pPr marL="0" indent="0">
              <a:buNone/>
            </a:pPr>
            <a:endParaRPr lang="en-US" altLang="ko-KR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1305A-8804-1C7F-17EC-E33239B7E5AE}"/>
              </a:ext>
            </a:extLst>
          </p:cNvPr>
          <p:cNvSpPr txBox="1"/>
          <p:nvPr/>
        </p:nvSpPr>
        <p:spPr>
          <a:xfrm>
            <a:off x="488812" y="1130851"/>
            <a:ext cx="617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800" b="0" dirty="0" err="1">
                <a:solidFill>
                  <a:srgbClr val="000000"/>
                </a:solidFill>
                <a:effectLst/>
              </a:rPr>
              <a:t>df.iloc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[</a:t>
            </a:r>
            <a:r>
              <a:rPr lang="en-US" altLang="ko-KR" sz="2800" b="0" dirty="0">
                <a:solidFill>
                  <a:srgbClr val="098156"/>
                </a:solidFill>
                <a:effectLst/>
              </a:rPr>
              <a:t>170:81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2800" b="0" dirty="0">
                <a:solidFill>
                  <a:srgbClr val="098156"/>
                </a:solidFill>
                <a:effectLst/>
              </a:rPr>
              <a:t>1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:</a:t>
            </a:r>
            <a:r>
              <a:rPr lang="en-US" altLang="ko-KR" sz="2800" b="0" dirty="0">
                <a:solidFill>
                  <a:srgbClr val="098156"/>
                </a:solidFill>
                <a:effectLst/>
              </a:rPr>
              <a:t>3</a:t>
            </a:r>
            <a:r>
              <a:rPr lang="en-US" altLang="ko-KR" sz="2800" b="0" dirty="0">
                <a:solidFill>
                  <a:srgbClr val="000000"/>
                </a:solidFill>
                <a:effectLst/>
              </a:rPr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4BF241-093D-8CF3-109C-7231235C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249" y="358186"/>
            <a:ext cx="4326576" cy="614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C2D6E3-6705-62E7-C23E-2FAEA2BD7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0" y="1012914"/>
            <a:ext cx="8667750" cy="502267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25B4C12-578A-E148-3BF3-15E41F1A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12914"/>
            <a:ext cx="10515600" cy="4692561"/>
          </a:xfrm>
        </p:spPr>
        <p:txBody>
          <a:bodyPr>
            <a:normAutofit/>
          </a:bodyPr>
          <a:lstStyle/>
          <a:p>
            <a:r>
              <a:rPr lang="en-US" altLang="ko-KR" dirty="0"/>
              <a:t>2.6.3 </a:t>
            </a:r>
            <a:br>
              <a:rPr lang="en-US" altLang="ko-KR" dirty="0"/>
            </a:br>
            <a:r>
              <a:rPr lang="ko-KR" altLang="en-US" dirty="0"/>
              <a:t>컬럼을 </a:t>
            </a:r>
            <a:br>
              <a:rPr lang="en-US" altLang="ko-KR" dirty="0"/>
            </a:br>
            <a:r>
              <a:rPr lang="ko-KR" altLang="en-US" dirty="0"/>
              <a:t>인덱스로 </a:t>
            </a:r>
            <a:br>
              <a:rPr lang="en-US" altLang="ko-KR" dirty="0"/>
            </a:br>
            <a:r>
              <a:rPr lang="ko-KR" altLang="en-US" dirty="0"/>
              <a:t>만들기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재정의하기</a:t>
            </a:r>
          </a:p>
        </p:txBody>
      </p:sp>
      <p:pic>
        <p:nvPicPr>
          <p:cNvPr id="3" name="내용 개체 틀 6">
            <a:extLst>
              <a:ext uri="{FF2B5EF4-FFF2-40B4-BE49-F238E27FC236}">
                <a16:creationId xmlns:a16="http://schemas.microsoft.com/office/drawing/2014/main" id="{F996A7EB-8276-D222-9576-70DA76CD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46789" y="668247"/>
            <a:ext cx="8667750" cy="502267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5EB2D0-1924-47AD-C97C-AC0D1B481AE8}"/>
              </a:ext>
            </a:extLst>
          </p:cNvPr>
          <p:cNvCxnSpPr>
            <a:cxnSpLocks/>
          </p:cNvCxnSpPr>
          <p:nvPr/>
        </p:nvCxnSpPr>
        <p:spPr>
          <a:xfrm>
            <a:off x="228600" y="5003494"/>
            <a:ext cx="2682551" cy="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27EDFA-82C3-9082-2067-6A2602C18823}"/>
              </a:ext>
            </a:extLst>
          </p:cNvPr>
          <p:cNvSpPr/>
          <p:nvPr/>
        </p:nvSpPr>
        <p:spPr>
          <a:xfrm>
            <a:off x="125903" y="1309964"/>
            <a:ext cx="8275146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87243-E266-99AC-7695-D9085A1769F5}"/>
              </a:ext>
            </a:extLst>
          </p:cNvPr>
          <p:cNvSpPr txBox="1"/>
          <p:nvPr/>
        </p:nvSpPr>
        <p:spPr>
          <a:xfrm>
            <a:off x="306557" y="2383420"/>
            <a:ext cx="8911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df.set_index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'</a:t>
            </a:r>
            <a:r>
              <a:rPr lang="ko-KR" altLang="en-US" sz="2400" b="0" dirty="0" err="1">
                <a:solidFill>
                  <a:srgbClr val="A31515"/>
                </a:solidFill>
                <a:effectLst/>
              </a:rPr>
              <a:t>종목명</a:t>
            </a:r>
            <a:r>
              <a:rPr lang="en-US" altLang="ko-KR" sz="2400" b="0" dirty="0">
                <a:solidFill>
                  <a:srgbClr val="A31515"/>
                </a:solidFill>
                <a:effectLst/>
              </a:rPr>
              <a:t>'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inplace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400" b="0" dirty="0">
                <a:solidFill>
                  <a:srgbClr val="0000FF"/>
                </a:solidFill>
                <a:effectLst/>
              </a:rPr>
              <a:t>True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) 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FF738F2-1D5B-2031-ADE2-19AF9999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2.6.3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컬럼을 인덱스로 만들기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재정의하기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22F01FC-EA5C-4D5F-B983-0B4712E0B3AC}"/>
              </a:ext>
            </a:extLst>
          </p:cNvPr>
          <p:cNvCxnSpPr>
            <a:cxnSpLocks/>
          </p:cNvCxnSpPr>
          <p:nvPr/>
        </p:nvCxnSpPr>
        <p:spPr>
          <a:xfrm flipV="1">
            <a:off x="306557" y="2387288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3132A90-EA10-1714-8578-5DA23E3406DE}"/>
              </a:ext>
            </a:extLst>
          </p:cNvPr>
          <p:cNvSpPr txBox="1">
            <a:spLocks/>
          </p:cNvSpPr>
          <p:nvPr/>
        </p:nvSpPr>
        <p:spPr>
          <a:xfrm>
            <a:off x="7019924" y="2635527"/>
            <a:ext cx="5865091" cy="4591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0" dirty="0">
                <a:solidFill>
                  <a:srgbClr val="AF00DB"/>
                </a:solidFill>
                <a:effectLst/>
              </a:rPr>
              <a:t>import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pandas </a:t>
            </a:r>
            <a:r>
              <a:rPr lang="en-US" altLang="ko-KR" sz="2000" b="0" dirty="0">
                <a:solidFill>
                  <a:srgbClr val="AF00DB"/>
                </a:solidFill>
                <a:effectLst/>
              </a:rPr>
              <a:t>as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pd</a:t>
            </a:r>
          </a:p>
          <a:p>
            <a:pPr marL="0" indent="0">
              <a:buNone/>
            </a:pPr>
            <a:br>
              <a:rPr lang="en-US" altLang="ko-KR" sz="2000" b="0" dirty="0">
                <a:solidFill>
                  <a:srgbClr val="000000"/>
                </a:solidFill>
                <a:effectLst/>
              </a:rPr>
            </a:b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2000" b="0" dirty="0">
                <a:solidFill>
                  <a:srgbClr val="A31515"/>
                </a:solidFill>
                <a:effectLst/>
              </a:rPr>
              <a:t>'sise.csv'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)</a:t>
            </a:r>
          </a:p>
          <a:p>
            <a:pPr marL="0" indent="0">
              <a:buNone/>
            </a:pP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[:</a:t>
            </a:r>
            <a:r>
              <a:rPr lang="en-US" altLang="ko-KR" sz="2000" b="0" dirty="0">
                <a:solidFill>
                  <a:srgbClr val="098156"/>
                </a:solidFill>
                <a:effectLst/>
              </a:rPr>
              <a:t>11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].transpose()</a:t>
            </a:r>
          </a:p>
          <a:p>
            <a:pPr marL="0" indent="0">
              <a:buNone/>
            </a:pPr>
            <a:br>
              <a:rPr lang="en-US" altLang="ko-KR" sz="2000" b="0" dirty="0">
                <a:solidFill>
                  <a:srgbClr val="000000"/>
                </a:solidFill>
                <a:effectLst/>
              </a:rPr>
            </a:b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=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df.T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000" b="0" dirty="0">
                <a:solidFill>
                  <a:srgbClr val="008000"/>
                </a:solidFill>
                <a:effectLst/>
              </a:rPr>
              <a:t># </a:t>
            </a:r>
            <a:r>
              <a:rPr lang="ko-KR" altLang="en-US" sz="2000" b="0" dirty="0">
                <a:solidFill>
                  <a:srgbClr val="008000"/>
                </a:solidFill>
                <a:effectLst/>
              </a:rPr>
              <a:t>다시 전치하기</a:t>
            </a:r>
            <a:endParaRPr lang="ko-KR" alt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br>
              <a:rPr lang="ko-KR" altLang="en-US" sz="2000" b="0" dirty="0">
                <a:solidFill>
                  <a:srgbClr val="000000"/>
                </a:solidFill>
                <a:effectLst/>
              </a:rPr>
            </a:b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=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df.drop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2000" b="0" dirty="0">
                <a:solidFill>
                  <a:srgbClr val="A31515"/>
                </a:solidFill>
                <a:effectLst/>
              </a:rPr>
              <a:t>'N'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, axis=</a:t>
            </a:r>
            <a:r>
              <a:rPr lang="en-US" altLang="ko-KR" sz="2000" b="0" dirty="0">
                <a:solidFill>
                  <a:srgbClr val="098156"/>
                </a:solidFill>
                <a:effectLst/>
              </a:rPr>
              <a:t>1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sz="2000" b="0" dirty="0">
                <a:solidFill>
                  <a:srgbClr val="008000"/>
                </a:solidFill>
                <a:effectLst/>
              </a:rPr>
              <a:t>#</a:t>
            </a:r>
            <a:r>
              <a:rPr lang="ko-KR" altLang="en-US" sz="2000" b="0" dirty="0">
                <a:solidFill>
                  <a:srgbClr val="008000"/>
                </a:solidFill>
                <a:effectLst/>
              </a:rPr>
              <a:t>컬럼 </a:t>
            </a:r>
            <a:r>
              <a:rPr lang="en-US" altLang="ko-KR" sz="2000" b="0" dirty="0">
                <a:solidFill>
                  <a:srgbClr val="008000"/>
                </a:solidFill>
                <a:effectLst/>
              </a:rPr>
              <a:t>N </a:t>
            </a:r>
            <a:r>
              <a:rPr lang="ko-KR" altLang="en-US" sz="2000" b="0" dirty="0">
                <a:solidFill>
                  <a:srgbClr val="008000"/>
                </a:solidFill>
                <a:effectLst/>
              </a:rPr>
              <a:t>없애기</a:t>
            </a:r>
            <a:endParaRPr lang="ko-KR" altLang="en-US" sz="2000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df.set_index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2000" b="0" dirty="0">
                <a:solidFill>
                  <a:srgbClr val="A31515"/>
                </a:solidFill>
                <a:effectLst/>
              </a:rPr>
              <a:t>'</a:t>
            </a:r>
            <a:r>
              <a:rPr lang="ko-KR" altLang="en-US" sz="2000" b="0" dirty="0" err="1">
                <a:solidFill>
                  <a:srgbClr val="A31515"/>
                </a:solidFill>
                <a:effectLst/>
              </a:rPr>
              <a:t>종목명</a:t>
            </a:r>
            <a:r>
              <a:rPr lang="en-US" altLang="ko-KR" sz="2000" b="0" dirty="0">
                <a:solidFill>
                  <a:srgbClr val="A31515"/>
                </a:solidFill>
                <a:effectLst/>
              </a:rPr>
              <a:t>'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inplace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000" b="0" dirty="0">
                <a:solidFill>
                  <a:srgbClr val="0000FF"/>
                </a:solidFill>
                <a:effectLst/>
              </a:rPr>
              <a:t>True</a:t>
            </a:r>
            <a:r>
              <a:rPr lang="en-US" altLang="ko-KR" sz="2000" b="0" dirty="0">
                <a:solidFill>
                  <a:srgbClr val="000000"/>
                </a:solidFill>
                <a:effectLst/>
              </a:rPr>
              <a:t>) </a:t>
            </a:r>
          </a:p>
          <a:p>
            <a:pPr marL="0" indent="0">
              <a:buNone/>
            </a:pPr>
            <a:br>
              <a:rPr lang="en-US" altLang="ko-KR" sz="2000" b="0" dirty="0">
                <a:solidFill>
                  <a:srgbClr val="000000"/>
                </a:solidFill>
                <a:effectLst/>
              </a:rPr>
            </a:br>
            <a:r>
              <a:rPr lang="en-US" altLang="ko-KR" sz="2000" b="0" dirty="0" err="1">
                <a:solidFill>
                  <a:srgbClr val="000000"/>
                </a:solidFill>
                <a:effectLst/>
              </a:rPr>
              <a:t>df</a:t>
            </a:r>
            <a:endParaRPr lang="en-US" altLang="ko-KR" sz="20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D47349-F3B8-96A7-0851-976D3E7914EF}"/>
              </a:ext>
            </a:extLst>
          </p:cNvPr>
          <p:cNvSpPr txBox="1"/>
          <p:nvPr/>
        </p:nvSpPr>
        <p:spPr>
          <a:xfrm>
            <a:off x="-993528" y="3286139"/>
            <a:ext cx="8837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</a:t>
            </a:r>
            <a:r>
              <a:rPr lang="en-US" altLang="ko-KR" sz="3200" b="0" dirty="0" err="1">
                <a:solidFill>
                  <a:srgbClr val="000000"/>
                </a:solidFill>
                <a:effectLst/>
              </a:rPr>
              <a:t>reset_index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3200" b="0" dirty="0" err="1">
                <a:effectLst/>
              </a:rPr>
              <a:t>inplace</a:t>
            </a:r>
            <a:r>
              <a:rPr lang="en-US" altLang="ko-KR" sz="3200" b="0" dirty="0">
                <a:effectLst/>
              </a:rPr>
              <a:t> = </a:t>
            </a:r>
            <a:r>
              <a:rPr lang="en-US" altLang="ko-KR" sz="3200" dirty="0">
                <a:solidFill>
                  <a:srgbClr val="0000FF"/>
                </a:solidFill>
              </a:rPr>
              <a:t>True</a:t>
            </a:r>
            <a:r>
              <a:rPr lang="en-US" altLang="ko-KR" sz="3200" b="0" dirty="0">
                <a:effectLst/>
              </a:rPr>
              <a:t>)</a:t>
            </a:r>
            <a:endParaRPr lang="en-US" altLang="ko-KR" sz="32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112088-25CC-3FAA-45D3-399FB6AAE2C7}"/>
              </a:ext>
            </a:extLst>
          </p:cNvPr>
          <p:cNvSpPr/>
          <p:nvPr/>
        </p:nvSpPr>
        <p:spPr>
          <a:xfrm>
            <a:off x="125903" y="3107448"/>
            <a:ext cx="6598746" cy="940838"/>
          </a:xfrm>
          <a:prstGeom prst="rect">
            <a:avLst/>
          </a:prstGeom>
          <a:noFill/>
          <a:ln w="57150">
            <a:solidFill>
              <a:srgbClr val="249B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579C3-1E1D-D911-2A6C-F46EA2906696}"/>
              </a:ext>
            </a:extLst>
          </p:cNvPr>
          <p:cNvSpPr txBox="1"/>
          <p:nvPr/>
        </p:nvSpPr>
        <p:spPr>
          <a:xfrm>
            <a:off x="-211682" y="1496749"/>
            <a:ext cx="8837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0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.</a:t>
            </a:r>
            <a:r>
              <a:rPr lang="en-US" altLang="ko-KR" sz="3200" b="0" dirty="0" err="1">
                <a:solidFill>
                  <a:srgbClr val="000000"/>
                </a:solidFill>
                <a:effectLst/>
              </a:rPr>
              <a:t>set_index</a:t>
            </a:r>
            <a:r>
              <a:rPr lang="en-US" altLang="ko-KR" sz="3200" b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‘</a:t>
            </a:r>
            <a:r>
              <a:rPr lang="ko-KR" altLang="en-US" sz="3200" b="0" dirty="0">
                <a:solidFill>
                  <a:srgbClr val="A31515"/>
                </a:solidFill>
                <a:effectLst/>
              </a:rPr>
              <a:t>컬럼</a:t>
            </a:r>
            <a:r>
              <a:rPr lang="en-US" altLang="ko-KR" sz="3200" b="0" dirty="0">
                <a:solidFill>
                  <a:srgbClr val="A31515"/>
                </a:solidFill>
                <a:effectLst/>
              </a:rPr>
              <a:t>1’</a:t>
            </a:r>
            <a:r>
              <a:rPr lang="en-US" altLang="ko-KR" sz="3200" dirty="0">
                <a:solidFill>
                  <a:srgbClr val="A31515"/>
                </a:solidFill>
              </a:rPr>
              <a:t>,</a:t>
            </a:r>
            <a:r>
              <a:rPr lang="en-US" altLang="ko-KR" sz="3200" b="0" dirty="0">
                <a:effectLst/>
              </a:rPr>
              <a:t> </a:t>
            </a:r>
            <a:r>
              <a:rPr lang="en-US" altLang="ko-KR" sz="3200" b="0" dirty="0" err="1">
                <a:effectLst/>
              </a:rPr>
              <a:t>inplace</a:t>
            </a:r>
            <a:r>
              <a:rPr lang="en-US" altLang="ko-KR" sz="3200" b="0" dirty="0">
                <a:effectLst/>
              </a:rPr>
              <a:t> = </a:t>
            </a:r>
            <a:r>
              <a:rPr lang="en-US" altLang="ko-KR" sz="3200" dirty="0">
                <a:solidFill>
                  <a:srgbClr val="0000FF"/>
                </a:solidFill>
              </a:rPr>
              <a:t>True</a:t>
            </a:r>
            <a:r>
              <a:rPr lang="en-US" altLang="ko-KR" sz="3200" b="0" dirty="0">
                <a:effectLst/>
              </a:rPr>
              <a:t>)</a:t>
            </a:r>
            <a:endParaRPr lang="en-US" altLang="ko-KR" sz="3200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9C439A-28CA-3623-6F7D-FDD0C682F890}"/>
              </a:ext>
            </a:extLst>
          </p:cNvPr>
          <p:cNvSpPr txBox="1"/>
          <p:nvPr/>
        </p:nvSpPr>
        <p:spPr>
          <a:xfrm>
            <a:off x="306557" y="4130629"/>
            <a:ext cx="8911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df.reset_index</a:t>
            </a:r>
            <a:r>
              <a:rPr lang="en-US" altLang="ko-KR" sz="2400" dirty="0">
                <a:solidFill>
                  <a:srgbClr val="000000"/>
                </a:solidFill>
              </a:rPr>
              <a:t>(</a:t>
            </a:r>
            <a:r>
              <a:rPr lang="en-US" altLang="ko-KR" sz="2400" b="0" dirty="0" err="1">
                <a:solidFill>
                  <a:srgbClr val="000000"/>
                </a:solidFill>
                <a:effectLst/>
              </a:rPr>
              <a:t>inplace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 = </a:t>
            </a:r>
            <a:r>
              <a:rPr lang="en-US" altLang="ko-KR" sz="2400" b="0" dirty="0">
                <a:solidFill>
                  <a:srgbClr val="0000FF"/>
                </a:solidFill>
                <a:effectLst/>
              </a:rPr>
              <a:t>True</a:t>
            </a:r>
            <a:r>
              <a:rPr lang="en-US" altLang="ko-KR" sz="2400" b="0" dirty="0">
                <a:solidFill>
                  <a:srgbClr val="000000"/>
                </a:solidFill>
                <a:effectLst/>
              </a:rPr>
              <a:t>)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371931A-778A-7610-445E-8EA23D38A752}"/>
              </a:ext>
            </a:extLst>
          </p:cNvPr>
          <p:cNvCxnSpPr>
            <a:cxnSpLocks/>
          </p:cNvCxnSpPr>
          <p:nvPr/>
        </p:nvCxnSpPr>
        <p:spPr>
          <a:xfrm flipV="1">
            <a:off x="306557" y="4130629"/>
            <a:ext cx="0" cy="442440"/>
          </a:xfrm>
          <a:prstGeom prst="line">
            <a:avLst/>
          </a:prstGeom>
          <a:ln w="57150">
            <a:solidFill>
              <a:srgbClr val="F272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57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84CD8-F088-66BF-E494-128718C9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36" y="96923"/>
            <a:ext cx="4216089" cy="1325563"/>
          </a:xfrm>
        </p:spPr>
        <p:txBody>
          <a:bodyPr/>
          <a:lstStyle/>
          <a:p>
            <a:r>
              <a:rPr lang="ko-KR" altLang="en-US" dirty="0"/>
              <a:t>컬럼 ↔ 인덱스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793B6FF-C13E-943F-8573-586D8D26B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3527" y="2156159"/>
            <a:ext cx="5340804" cy="368672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2D5C57-22AE-A56B-9C61-DDE5A097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70" y="2159698"/>
            <a:ext cx="6026460" cy="3683189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AC193DB0-3529-0C3E-23BA-AC11926E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3"/>
          <a:stretch/>
        </p:blipFill>
        <p:spPr>
          <a:xfrm>
            <a:off x="9143929" y="904403"/>
            <a:ext cx="2651424" cy="53349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86DD43-2C51-FA9C-25CB-DBD6651B3B8B}"/>
              </a:ext>
            </a:extLst>
          </p:cNvPr>
          <p:cNvSpPr/>
          <p:nvPr/>
        </p:nvSpPr>
        <p:spPr>
          <a:xfrm>
            <a:off x="9452491" y="904404"/>
            <a:ext cx="2342862" cy="85529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DEA39A-4534-FF68-4E3A-6757A8F03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486"/>
          <a:stretch/>
        </p:blipFill>
        <p:spPr>
          <a:xfrm>
            <a:off x="3021643" y="1027906"/>
            <a:ext cx="3275579" cy="53365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F02BB8-C570-32E1-E84C-C0F7BAAC985B}"/>
              </a:ext>
            </a:extLst>
          </p:cNvPr>
          <p:cNvSpPr/>
          <p:nvPr/>
        </p:nvSpPr>
        <p:spPr>
          <a:xfrm>
            <a:off x="4257675" y="1027907"/>
            <a:ext cx="2039547" cy="61024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99AF77-F181-FFEB-02E0-2CCCC8AF9036}"/>
              </a:ext>
            </a:extLst>
          </p:cNvPr>
          <p:cNvSpPr/>
          <p:nvPr/>
        </p:nvSpPr>
        <p:spPr>
          <a:xfrm>
            <a:off x="6488154" y="2156159"/>
            <a:ext cx="1817646" cy="64419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675580-9EC4-2433-8A2E-D0847E4D2E7C}"/>
              </a:ext>
            </a:extLst>
          </p:cNvPr>
          <p:cNvSpPr/>
          <p:nvPr/>
        </p:nvSpPr>
        <p:spPr>
          <a:xfrm>
            <a:off x="1316703" y="2167019"/>
            <a:ext cx="1285875" cy="37749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402227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ding">
      <a:majorFont>
        <a:latin typeface="D2Coding ligature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2503F537FF4FC4798BF387BB80F8948" ma:contentTypeVersion="4" ma:contentTypeDescription="새 문서를 만듭니다." ma:contentTypeScope="" ma:versionID="13f1397674070acd10c03dd502fbd0df">
  <xsd:schema xmlns:xsd="http://www.w3.org/2001/XMLSchema" xmlns:xs="http://www.w3.org/2001/XMLSchema" xmlns:p="http://schemas.microsoft.com/office/2006/metadata/properties" xmlns:ns3="7a168e20-91f9-490f-bd3c-301013fb0f16" targetNamespace="http://schemas.microsoft.com/office/2006/metadata/properties" ma:root="true" ma:fieldsID="ad6cc4ed6468b368592645c485d6c791" ns3:_="">
    <xsd:import namespace="7a168e20-91f9-490f-bd3c-301013fb0f1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68e20-91f9-490f-bd3c-301013fb0f1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a168e20-91f9-490f-bd3c-301013fb0f16" xsi:nil="true"/>
  </documentManagement>
</p:properties>
</file>

<file path=customXml/itemProps1.xml><?xml version="1.0" encoding="utf-8"?>
<ds:datastoreItem xmlns:ds="http://schemas.openxmlformats.org/officeDocument/2006/customXml" ds:itemID="{5B6D14B2-5DE8-4FA9-9CF2-6D5AC91669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8994FB-C707-4682-8F4D-68799606EED1}">
  <ds:schemaRefs>
    <ds:schemaRef ds:uri="7a168e20-91f9-490f-bd3c-301013fb0f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2067CC1-4693-498E-BD18-2256559204B8}">
  <ds:schemaRefs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7a168e20-91f9-490f-bd3c-301013fb0f16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3142</Words>
  <Application>Microsoft Office PowerPoint</Application>
  <PresentationFormat>와이드스크린</PresentationFormat>
  <Paragraphs>526</Paragraphs>
  <Slides>101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8" baseType="lpstr">
      <vt:lpstr>D2Coding ligature</vt:lpstr>
      <vt:lpstr>Malgun Gothic</vt:lpstr>
      <vt:lpstr>Arial</vt:lpstr>
      <vt:lpstr>D2Coding</vt:lpstr>
      <vt:lpstr>나눔스퀘어 네오 Bold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타입 확인  </vt:lpstr>
      <vt:lpstr>자동으로 데이터 타입 변경   </vt:lpstr>
      <vt:lpstr>수동으로 데이터 타입 변경   </vt:lpstr>
      <vt:lpstr>데이터프레임 요약 정보 확인   </vt:lpstr>
      <vt:lpstr>기술통계 확인   </vt:lpstr>
      <vt:lpstr>기술통계 확인   </vt:lpstr>
      <vt:lpstr>넘파이로 백분위수 구하기    </vt:lpstr>
      <vt:lpstr>판다스로 백분위수 구하기    </vt:lpstr>
      <vt:lpstr>데이터 수 파악하기 </vt:lpstr>
      <vt:lpstr>최댓값 찾기   </vt:lpstr>
      <vt:lpstr>최솟값 찾기   </vt:lpstr>
      <vt:lpstr>평균값과 표준편차 계산하기 </vt:lpstr>
      <vt:lpstr>기술통계 시각화 : 막대그래프 </vt:lpstr>
      <vt:lpstr>기술통계 시각화 : 히스토그램  </vt:lpstr>
      <vt:lpstr>박스플롯   </vt:lpstr>
      <vt:lpstr>고윳값 확인    </vt:lpstr>
      <vt:lpstr>고윳값과 해당 개수 동시에 확인     </vt:lpstr>
      <vt:lpstr>숫자 타입의 고윳값 확인 </vt:lpstr>
      <vt:lpstr>연속형 범주 → 범주형 변수 </vt:lpstr>
      <vt:lpstr>데이터프레임의 고윳값 확인 </vt:lpstr>
      <vt:lpstr>데이터프레임의 고윳값 확인 </vt:lpstr>
      <vt:lpstr>PowerPoint 프레젠테이션</vt:lpstr>
      <vt:lpstr>0 데이터셋을 불러오자</vt:lpstr>
      <vt:lpstr>1 현재 컬럼 목록 확인하기</vt:lpstr>
      <vt:lpstr>2 컬럼 호출하기 - 컬럼 1개</vt:lpstr>
      <vt:lpstr>2 컬럼 호출하기 - 컬럼 2개 이상 (1)</vt:lpstr>
      <vt:lpstr>2 컬럼 호출하기 - 컬럼 2개 이상 (2)</vt:lpstr>
      <vt:lpstr>3 새로운 컬럼 생성하기 - 컬럼 1개</vt:lpstr>
      <vt:lpstr>3 새로운 컬럼 생성하기 - 컬럼 2개 이상</vt:lpstr>
      <vt:lpstr>4 같은 데이터 타입의 컬럼 선택하기</vt:lpstr>
      <vt:lpstr>5 컬럼과 로우 삭제하기 (1) - 컬럼 1개</vt:lpstr>
      <vt:lpstr>5 컬럼과 로우 삭제하기 (2)</vt:lpstr>
      <vt:lpstr>6 컬럼 이름 변경하기</vt:lpstr>
      <vt:lpstr>7 컬럼 순서 변경하기 (1) 컬럼명</vt:lpstr>
      <vt:lpstr>7 컬럼 순서 변경하기 (2) 컬럼 번호</vt:lpstr>
      <vt:lpstr>7 컬럼 순서 변경하기 (3)</vt:lpstr>
      <vt:lpstr>8 컬럼과 인덱스 교환하기</vt:lpstr>
      <vt:lpstr>PowerPoint 프레젠테이션</vt:lpstr>
      <vt:lpstr>2.6 데이터 인덱싱(데이터프레임의 값 선택)</vt:lpstr>
      <vt:lpstr>2.6.1  문자형 인덱스 인덱싱하기</vt:lpstr>
      <vt:lpstr>2.6.1 문자형 인덱스인 경우 값에 접근하는 방법</vt:lpstr>
      <vt:lpstr>2.6.1 문자형 인덱스인 경우 값에 접근하는 방법</vt:lpstr>
      <vt:lpstr>2.6.1 문자형 인덱스인 경우 값에 접근하는 방법</vt:lpstr>
      <vt:lpstr>2.6.1 문자형 인덱스인 경우 값에 접근하는 방법</vt:lpstr>
      <vt:lpstr>2.6.1 문자형 인덱스인 경우 값에 접근하는 방법</vt:lpstr>
      <vt:lpstr>2.6.1 문자형 인덱스인 경우 값에 접근하는 방법</vt:lpstr>
      <vt:lpstr>2.6.1  컬럼 기준으로 인덱싱하기</vt:lpstr>
      <vt:lpstr>2.6.1 컬럼 기준으로 인덱싱하기</vt:lpstr>
      <vt:lpstr>2.6.1 컬럼 기준으로 인덱싱하기</vt:lpstr>
      <vt:lpstr>2.6.1 컬럼 기준으로 인덱싱하기</vt:lpstr>
      <vt:lpstr>2.6.1  값 변경하기</vt:lpstr>
      <vt:lpstr>2.6.1 값 변경하기 #주가를 조작해보자</vt:lpstr>
      <vt:lpstr>2.6.1 값 변경하기 #주가를 조작해보자</vt:lpstr>
      <vt:lpstr>2.6.1 값 변경하기 #주가를 조작해보자</vt:lpstr>
      <vt:lpstr>2.6.1 값 변경하기 #주가를 조작해보자</vt:lpstr>
      <vt:lpstr>2.6.2  위치 기반 인덱싱하기</vt:lpstr>
      <vt:lpstr>2.6.1 위치 기반 인덱싱하기 </vt:lpstr>
      <vt:lpstr>2.6.1 위치 기반 인덱싱하기 #리스트</vt:lpstr>
      <vt:lpstr>2.6.1 위치 기반 인덱싱하기 #슬라이스</vt:lpstr>
      <vt:lpstr>2.6.3  컬럼을  인덱스로  만들기,  재정의하기</vt:lpstr>
      <vt:lpstr>2.6.3 컬럼을 인덱스로 만들기, 재정의하기</vt:lpstr>
      <vt:lpstr>컬럼 ↔ 인덱스</vt:lpstr>
      <vt:lpstr>문제 ㅈㅏ랑하기</vt:lpstr>
      <vt:lpstr>모두 고생하셨습니다!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데분스 3팀</dc:title>
  <dc:creator>조윤정</dc:creator>
  <cp:lastModifiedBy>조윤정</cp:lastModifiedBy>
  <cp:revision>2</cp:revision>
  <dcterms:created xsi:type="dcterms:W3CDTF">2023-09-18T04:45:25Z</dcterms:created>
  <dcterms:modified xsi:type="dcterms:W3CDTF">2023-09-20T13:15:54Z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0x01010082503F537FF4FC4798BF387BB80F8948</vt:lpwstr>
  </property>
</Properties>
</file>